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76" r:id="rId4"/>
    <p:sldId id="257" r:id="rId5"/>
    <p:sldId id="264" r:id="rId6"/>
    <p:sldId id="265" r:id="rId7"/>
    <p:sldId id="266" r:id="rId8"/>
    <p:sldId id="267" r:id="rId9"/>
    <p:sldId id="271" r:id="rId10"/>
    <p:sldId id="268" r:id="rId11"/>
    <p:sldId id="269" r:id="rId12"/>
    <p:sldId id="270" r:id="rId13"/>
    <p:sldId id="273" r:id="rId14"/>
    <p:sldId id="275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3FD022-5F89-4082-8899-8EE614F7BD2F}" type="datetimeFigureOut">
              <a:rPr lang="bg-BG" smtClean="0"/>
              <a:pPr/>
              <a:t>09.05.2019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09.05.2019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09.05.2019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09.05.2019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09.05.2019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09.05.2019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09.05.2019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09.05.2019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09.05.2019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09.05.2019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D022-5F89-4082-8899-8EE614F7BD2F}" type="datetimeFigureOut">
              <a:rPr lang="bg-BG" smtClean="0"/>
              <a:pPr/>
              <a:t>09.05.2019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63FD022-5F89-4082-8899-8EE614F7BD2F}" type="datetimeFigureOut">
              <a:rPr lang="bg-BG" smtClean="0"/>
              <a:pPr/>
              <a:t>09.05.2019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68BC986-51EF-45A1-89F3-135564DDC6C5}" type="slidenum">
              <a:rPr lang="bg-BG" smtClean="0"/>
              <a:pPr/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LOgo.jpg"/>
          <p:cNvPicPr>
            <a:picLocks noChangeAspect="1"/>
          </p:cNvPicPr>
          <p:nvPr/>
        </p:nvPicPr>
        <p:blipFill>
          <a:blip r:embed="rId2" cstate="print">
            <a:lum bright="5000" contras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5725" cmpd="thickThin">
            <a:solidFill>
              <a:srgbClr val="FFFF00"/>
            </a:solidFill>
            <a:bevel/>
          </a:ln>
          <a:effectLst>
            <a:outerShdw blurRad="76200" dist="12700" dir="2700000" sy="-23000" kx="-800400" algn="bl" rotWithShape="0">
              <a:schemeClr val="bg2">
                <a:lumMod val="50000"/>
                <a:alpha val="20000"/>
              </a:schemeClr>
            </a:outerShdw>
          </a:effectLst>
          <a:scene3d>
            <a:camera prst="orthographicFront"/>
            <a:lightRig rig="two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 descr="Laz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548680"/>
            <a:ext cx="3600400" cy="202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Текстово поле 1"/>
          <p:cNvSpPr txBox="1"/>
          <p:nvPr/>
        </p:nvSpPr>
        <p:spPr>
          <a:xfrm>
            <a:off x="1361025" y="0"/>
            <a:ext cx="6421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 не след дълго започнахме с изявите…</a:t>
            </a:r>
            <a:endParaRPr lang="bg-BG" sz="24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Картина 2" descr="Kukeri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725144"/>
            <a:ext cx="35843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 descr="Kukeri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636912"/>
            <a:ext cx="35843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 descr="Kukeri 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636912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Kukeri 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68560" y="2636912"/>
            <a:ext cx="3635896" cy="2046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 descr="Kukeri 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476672"/>
            <a:ext cx="371079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артина 8" descr="Kukeri 1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4869160"/>
            <a:ext cx="3240360" cy="1823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Kukeri 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3384376" cy="1903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Картина 3" descr="Kukeri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3" y="4077072"/>
            <a:ext cx="3912434" cy="2200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Картина 4" descr="Kukeri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573016"/>
            <a:ext cx="4824536" cy="2713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Картина 5" descr="Kukeri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772586"/>
            <a:ext cx="3888432" cy="2187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Картина 8" descr="Kukeri 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116632"/>
            <a:ext cx="5560615" cy="3127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Картина 7" descr="Kukeri 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3212976"/>
            <a:ext cx="1680765" cy="2988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Текстово поле 1"/>
          <p:cNvSpPr txBox="1"/>
          <p:nvPr/>
        </p:nvSpPr>
        <p:spPr>
          <a:xfrm>
            <a:off x="-180528" y="6237312"/>
            <a:ext cx="946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Благодарим на модулите “Приложно изкуство” и “</a:t>
            </a:r>
            <a:r>
              <a:rPr lang="bg-BG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Ръкотворен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живот”</a:t>
            </a:r>
          </a:p>
          <a:p>
            <a:pPr algn="ctr"/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за изработката на маските за изявата “Кукери”</a:t>
            </a:r>
            <a:endParaRPr lang="bg-BG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755576" y="116632"/>
            <a:ext cx="7951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Трескаво се подготвихме и за следваща изява – “ЛАЗАРКИ”</a:t>
            </a:r>
            <a:endParaRPr lang="bg-BG" sz="2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Картина 3" descr="Laz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36912"/>
            <a:ext cx="3456385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Laz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36912"/>
            <a:ext cx="345638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Lazarki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011" y="4581128"/>
            <a:ext cx="2784309" cy="2088232"/>
          </a:xfrm>
          <a:prstGeom prst="rect">
            <a:avLst/>
          </a:prstGeom>
        </p:spPr>
      </p:pic>
      <p:pic>
        <p:nvPicPr>
          <p:cNvPr id="7" name="Картина 6" descr="Lazarki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563126"/>
            <a:ext cx="2808312" cy="2106234"/>
          </a:xfrm>
          <a:prstGeom prst="rect">
            <a:avLst/>
          </a:prstGeom>
        </p:spPr>
      </p:pic>
      <p:pic>
        <p:nvPicPr>
          <p:cNvPr id="9" name="Картина 8" descr="LAzarki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48680"/>
            <a:ext cx="2688299" cy="2016224"/>
          </a:xfrm>
          <a:prstGeom prst="rect">
            <a:avLst/>
          </a:prstGeom>
        </p:spPr>
      </p:pic>
      <p:pic>
        <p:nvPicPr>
          <p:cNvPr id="10" name="Картина 9" descr="Lazarki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27851" y="548680"/>
            <a:ext cx="2688299" cy="1872208"/>
          </a:xfrm>
          <a:prstGeom prst="rect">
            <a:avLst/>
          </a:prstGeom>
        </p:spPr>
      </p:pic>
      <p:pic>
        <p:nvPicPr>
          <p:cNvPr id="11" name="Картина 10" descr="Lazarki 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548680"/>
            <a:ext cx="2699792" cy="2024844"/>
          </a:xfrm>
          <a:prstGeom prst="rect">
            <a:avLst/>
          </a:prstGeom>
        </p:spPr>
      </p:pic>
      <p:pic>
        <p:nvPicPr>
          <p:cNvPr id="12" name="Картина 11" descr="LAzarki 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4653136"/>
            <a:ext cx="2688298" cy="201622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990886"/>
            <a:ext cx="87849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учебната програма са включени по няколко колеги, което дава възможност за по-обширна работа, за разчупен и разнообразен стил на преподаване с различни методи и форми. Това дава възможност на децата да се изявяват по всякакъв начин. 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bg-BG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Хубавото е, че в определен момент има възможност за промяна на желанията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и изява с друга насоченост.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В началото, разбира се, децата нямаха изградени навици. В настоящия момент има разлика и вече се наблюдава някакъв прогрес. Темите, са съобразени със същността на модула и спомагат за въвеждане в реториката, развитие на въображението, умения за рецитиране и участия в сценки.</a:t>
            </a: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 </a:t>
            </a:r>
            <a:endParaRPr lang="bg-BG" sz="2000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Тази иновация дава свободата да се преподава материал, интересен за децата, както и възможността да се работи с деца, които искат да се занимават с това.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	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Изпитваме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истинско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удоволствие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да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експериментираме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и да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вкарваме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нови идеи в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модулното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обучение.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20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Децата се забавляват и учат едновременно!</a:t>
            </a:r>
            <a:endParaRPr kumimoji="0" lang="bg-BG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251520" y="188640"/>
            <a:ext cx="8661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u="sng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След една година, стигнахме до някой важни изводи:</a:t>
            </a:r>
            <a:endParaRPr lang="bg-BG" sz="2400" u="sng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54713" cy="1342757"/>
          </a:xfrm>
        </p:spPr>
        <p:txBody>
          <a:bodyPr/>
          <a:lstStyle/>
          <a:p>
            <a:r>
              <a:rPr lang="bg-BG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“СГОВОРНА ДРУЖИНА, ПЛАНИНА ПОВДИГА”</a:t>
            </a:r>
            <a:endParaRPr lang="bg-BG" sz="40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79512" y="4653136"/>
            <a:ext cx="8784976" cy="720080"/>
          </a:xfrm>
        </p:spPr>
        <p:txBody>
          <a:bodyPr>
            <a:normAutofit/>
          </a:bodyPr>
          <a:lstStyle/>
          <a:p>
            <a:r>
              <a:rPr lang="bg-BG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БЛАГОДАРЯ ЗА ВНИМАНИЕТО !</a:t>
            </a:r>
            <a:endParaRPr lang="bg-BG" sz="40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5292080" y="2852936"/>
            <a:ext cx="2735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Народна поговорка</a:t>
            </a:r>
            <a:endParaRPr lang="bg-BG" sz="2000" dirty="0">
              <a:solidFill>
                <a:schemeClr val="tx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96944" cy="2376264"/>
          </a:xfrm>
        </p:spPr>
        <p:txBody>
          <a:bodyPr>
            <a:normAutofit/>
          </a:bodyPr>
          <a:lstStyle/>
          <a:p>
            <a:r>
              <a:rPr lang="bg-BG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Andalus" pitchFamily="18" charset="-78"/>
              </a:rPr>
              <a:t>МОДУЛ</a:t>
            </a:r>
            <a:br>
              <a:rPr lang="bg-BG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Andalus" pitchFamily="18" charset="-78"/>
              </a:rPr>
            </a:br>
            <a:r>
              <a:rPr lang="bg-BG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Andalus" pitchFamily="18" charset="-78"/>
              </a:rPr>
              <a:t>„СЦЕНИЧНИ ИЗКУСТВА“</a:t>
            </a:r>
            <a:br>
              <a:rPr lang="bg-BG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Andalus" pitchFamily="18" charset="-78"/>
              </a:rPr>
            </a:br>
            <a:r>
              <a:rPr lang="en-US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Andalus" pitchFamily="18" charset="-78"/>
              </a:rPr>
              <a:t>I </a:t>
            </a:r>
            <a:r>
              <a:rPr lang="bg-BG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atang" pitchFamily="18" charset="-127"/>
                <a:ea typeface="Batang" pitchFamily="18" charset="-127"/>
                <a:cs typeface="Andalus" pitchFamily="18" charset="-78"/>
              </a:rPr>
              <a:t>клас</a:t>
            </a:r>
            <a:endParaRPr lang="bg-BG" sz="4800" b="1" dirty="0">
              <a:solidFill>
                <a:schemeClr val="bg2">
                  <a:lumMod val="40000"/>
                  <a:lumOff val="60000"/>
                </a:schemeClr>
              </a:solidFill>
              <a:latin typeface="Batang" pitchFamily="18" charset="-127"/>
              <a:ea typeface="Batang" pitchFamily="18" charset="-127"/>
              <a:cs typeface="Andalus" pitchFamily="18" charset="-78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8568952" cy="28803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						</a:t>
            </a:r>
            <a:r>
              <a:rPr lang="bg-BG" sz="3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Подмодули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:</a:t>
            </a:r>
          </a:p>
          <a:p>
            <a:pPr algn="just">
              <a:buFontTx/>
              <a:buChar char="-"/>
            </a:pP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Музика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– 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 </a:t>
            </a:r>
            <a:r>
              <a:rPr lang="bg-BG" sz="3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преп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. 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lekino" pitchFamily="2" charset="0"/>
                <a:ea typeface="Batang" pitchFamily="18" charset="-127"/>
              </a:rPr>
              <a:t>Д.Генчева</a:t>
            </a:r>
            <a:endParaRPr lang="bg-BG" sz="3200" b="1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lekino" pitchFamily="2" charset="0"/>
              <a:ea typeface="Batang" pitchFamily="18" charset="-127"/>
            </a:endParaRPr>
          </a:p>
          <a:p>
            <a:pPr algn="just">
              <a:buFontTx/>
              <a:buChar char="-"/>
            </a:pP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Хореография – с </a:t>
            </a:r>
            <a:r>
              <a:rPr lang="bg-BG" sz="3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преп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. 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lekino" pitchFamily="2" charset="0"/>
                <a:ea typeface="Batang" pitchFamily="18" charset="-127"/>
              </a:rPr>
              <a:t>В. Маврова</a:t>
            </a:r>
          </a:p>
          <a:p>
            <a:pPr algn="just"/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	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			 </a:t>
            </a:r>
            <a:r>
              <a:rPr lang="bg-BG" sz="3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преп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.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lekino" pitchFamily="2" charset="0"/>
                <a:ea typeface="Batang" pitchFamily="18" charset="-127"/>
              </a:rPr>
              <a:t>С.Трендафилов</a:t>
            </a:r>
            <a:endParaRPr lang="bg-BG" sz="3200" b="1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lekino" pitchFamily="2" charset="0"/>
              <a:ea typeface="Batang" pitchFamily="18" charset="-127"/>
            </a:endParaRPr>
          </a:p>
          <a:p>
            <a:pPr marL="0" lvl="1" algn="just">
              <a:buFontTx/>
              <a:buChar char="-"/>
            </a:pP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Художествено 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слово – с </a:t>
            </a:r>
            <a:r>
              <a:rPr lang="bg-BG" sz="32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преп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. 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lekino" pitchFamily="2" charset="0"/>
                <a:ea typeface="Batang" pitchFamily="18" charset="-127"/>
              </a:rPr>
              <a:t>Д. 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lekino" pitchFamily="2" charset="0"/>
                <a:ea typeface="Batang" pitchFamily="18" charset="-127"/>
              </a:rPr>
              <a:t>Дойнова</a:t>
            </a:r>
            <a:endParaRPr lang="bg-BG" sz="3200" b="1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lekino" pitchFamily="2" charset="0"/>
              <a:ea typeface="Batang" pitchFamily="18" charset="-127"/>
            </a:endParaRPr>
          </a:p>
          <a:p>
            <a:pPr lvl="1" algn="just"/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	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		</a:t>
            </a:r>
            <a:r>
              <a:rPr lang="bg-BG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	</a:t>
            </a:r>
            <a:endParaRPr lang="bg-BG" sz="3200" b="1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endParaRPr lang="bg-BG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7622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2555776" y="692696"/>
            <a:ext cx="4176465" cy="626596"/>
          </a:xfrm>
        </p:spPr>
        <p:txBody>
          <a:bodyPr/>
          <a:lstStyle/>
          <a:p>
            <a:r>
              <a:rPr lang="bg-BG" sz="4000" dirty="0" smtClean="0"/>
              <a:t>Като за начало…</a:t>
            </a:r>
            <a:endParaRPr lang="bg-BG" sz="4000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251520" y="2636912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	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Един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по-нестандартен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начин за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доближаване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до света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децата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може да 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въвличането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им в света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различните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изкуства</a:t>
            </a:r>
            <a:r>
              <a:rPr lang="bg-BG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Изборът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правилни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художествени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занимания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стимулира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проявите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различните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таланти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у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детето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 Те трябва да бъдат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провокирани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да се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изразяват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самостоятелно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, а не да им се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натрапват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готови модели и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образци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, които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децата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сляпо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да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следват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  Трябва да е ясно, че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изкуството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е спонтанно и не подлежи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предварително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планиране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 Именно това е и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основната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цел 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АРТ-заниманията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-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Децата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да се научат да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мислят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се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изразяват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свободно, да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споделят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своите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фантазии и идеи.</a:t>
            </a:r>
            <a:endParaRPr lang="bg-BG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4198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g-BG" sz="1800" dirty="0" smtClean="0">
                <a:latin typeface="Bookman Old Style" pitchFamily="18" charset="0"/>
              </a:rPr>
              <a:t>		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Учебната програма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е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съобразена с интересите, възрастовите и интелектуални способности на децата в първи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клас.</a:t>
            </a:r>
          </a:p>
          <a:p>
            <a:pPr>
              <a:buNone/>
            </a:pP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	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Тя 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включва </a:t>
            </a:r>
            <a:r>
              <a:rPr lang="bg-BG" sz="18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урочни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единици, чрез които се усвояват знания за музикални, танцови и </a:t>
            </a:r>
            <a:r>
              <a:rPr lang="bg-BG" sz="18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словестно-изпълнителски</a:t>
            </a: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дейности. 	Програмата дава възможност за индивидуална и групова сценична дейност. Основен акцент в нея е творческото развитие на децата и усъвършенстване на индивидуалните заложби. Съдържанието е организирано около следните основни идеи:</a:t>
            </a:r>
            <a:b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	- Обогатяване на музикалната, танцовата и речевата култура на учениците.</a:t>
            </a:r>
            <a:b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	- Обогатяване знанията на учениците за празничната система на българите и 	за традициите, свързани с нея.</a:t>
            </a:r>
            <a:b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	- Приложение на изучения материал и претворяването му в сценични изяви.</a:t>
            </a:r>
            <a:b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	- Развиване на въображение, артистичност, двигателна и музикална култура, защитаване на определена позиция в спор и влизане в роля.</a:t>
            </a:r>
            <a:endParaRPr lang="bg-B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17546" cy="1584176"/>
          </a:xfrm>
        </p:spPr>
        <p:txBody>
          <a:bodyPr/>
          <a:lstStyle/>
          <a:p>
            <a:r>
              <a:rPr lang="bg-BG" sz="1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Batang" pitchFamily="18" charset="-127"/>
              </a:rPr>
              <a:t>През учебната 2018/2019 година за първи път в нашето училище стартира  иновацията „Модулно обучение“ и се формира модула „Сценични изкуства“ – включващ  в себе си три предмета – хореография, музика и художествено слово</a:t>
            </a:r>
            <a:endParaRPr lang="bg-BG" sz="18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779014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4252" y="188640"/>
            <a:ext cx="8939748" cy="1291750"/>
          </a:xfrm>
        </p:spPr>
        <p:txBody>
          <a:bodyPr/>
          <a:lstStyle/>
          <a:p>
            <a:r>
              <a:rPr lang="bg-BG" sz="1800" dirty="0" smtClean="0">
                <a:latin typeface="Bookman Old Style" pitchFamily="18" charset="0"/>
              </a:rPr>
              <a:t>През цялата учебна година часовете по различните модули са в един и същи ден и час за различните групи – организация, която с времето се доказа, че е правилна, нестандартна и интересна.</a:t>
            </a:r>
            <a:endParaRPr lang="bg-BG" sz="1800" dirty="0">
              <a:latin typeface="Bookman Old Style" pitchFamily="18" charset="0"/>
            </a:endParaRPr>
          </a:p>
        </p:txBody>
      </p:sp>
      <p:pic>
        <p:nvPicPr>
          <p:cNvPr id="7" name="Контейнер за съдържание 6" descr="Kukeri 1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3816424" cy="230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Контейнер за съдържание 3"/>
          <p:cNvSpPr>
            <a:spLocks noGrp="1"/>
          </p:cNvSpPr>
          <p:nvPr>
            <p:ph sz="quarter" idx="14"/>
          </p:nvPr>
        </p:nvSpPr>
        <p:spPr>
          <a:xfrm>
            <a:off x="4679504" y="4581128"/>
            <a:ext cx="4464496" cy="2080200"/>
          </a:xfrm>
        </p:spPr>
        <p:txBody>
          <a:bodyPr>
            <a:normAutofit/>
          </a:bodyPr>
          <a:lstStyle/>
          <a:p>
            <a:r>
              <a:rPr lang="bg-BG" sz="2000" dirty="0" smtClean="0">
                <a:latin typeface="Bookman Old Style" pitchFamily="18" charset="0"/>
              </a:rPr>
              <a:t>Тъй като модула предполага сценични изяви те бяха заложени и в плановете ни - до сега са минали три и предстои финалната. </a:t>
            </a:r>
            <a:endParaRPr lang="bg-BG" sz="2000" dirty="0">
              <a:latin typeface="Bookman Old Style" pitchFamily="18" charset="0"/>
            </a:endParaRPr>
          </a:p>
        </p:txBody>
      </p:sp>
      <p:pic>
        <p:nvPicPr>
          <p:cNvPr id="5" name="Картина 4" descr="Kukeri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132856"/>
            <a:ext cx="396844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 descr="Zvuci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008" y="4293096"/>
            <a:ext cx="396844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54138" cy="648072"/>
          </a:xfrm>
        </p:spPr>
        <p:txBody>
          <a:bodyPr/>
          <a:lstStyle/>
          <a:p>
            <a:r>
              <a:rPr lang="bg-BG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Сега ще се опитам да ви потопя в магията на нашите часове:</a:t>
            </a:r>
            <a:endParaRPr lang="bg-BG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899592" y="119675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Учехме се на звуците, които ни заобикалят</a:t>
            </a:r>
            <a:endParaRPr lang="bg-BG" sz="24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Картина 3" descr="Zvuci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788" y="4581128"/>
            <a:ext cx="3816424" cy="2146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Картина 4" descr="Zvuci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55091"/>
            <a:ext cx="3960440" cy="2227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Картина 5" descr="Zvuci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141857"/>
            <a:ext cx="3983968" cy="2240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23528" y="6142404"/>
            <a:ext cx="8424936" cy="715596"/>
          </a:xfrm>
        </p:spPr>
        <p:txBody>
          <a:bodyPr>
            <a:noAutofit/>
          </a:bodyPr>
          <a:lstStyle/>
          <a:p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Разучавахме роли, откривахме характерни черти</a:t>
            </a:r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Картина 3" descr="BE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1923678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BEL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9464" y="404664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Картина 5" descr="BEL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537012"/>
            <a:ext cx="3755843" cy="2546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 descr="BEL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4664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 descr="BEL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93758" y="3573016"/>
            <a:ext cx="189021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Na4alo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Картина 4" descr="Na4alo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sp>
        <p:nvSpPr>
          <p:cNvPr id="7" name="Закръглен правоъгълник 6"/>
          <p:cNvSpPr/>
          <p:nvPr/>
        </p:nvSpPr>
        <p:spPr>
          <a:xfrm>
            <a:off x="1043608" y="188640"/>
            <a:ext cx="7128792" cy="83671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3" name="Картина 2" descr="Na4alo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2" name="Картина 1" descr="Na4alo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sp>
        <p:nvSpPr>
          <p:cNvPr id="6" name="Текстово поле 5"/>
          <p:cNvSpPr txBox="1"/>
          <p:nvPr/>
        </p:nvSpPr>
        <p:spPr>
          <a:xfrm>
            <a:off x="899592" y="11663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 най-напред започнахме с посоките</a:t>
            </a:r>
          </a:p>
          <a:p>
            <a:pPr algn="ctr"/>
            <a:r>
              <a:rPr lang="bg-BG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и ляво или дясно – </a:t>
            </a:r>
            <a:r>
              <a:rPr lang="bg-BG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где</a:t>
            </a:r>
            <a:r>
              <a:rPr lang="bg-BG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е?</a:t>
            </a:r>
            <a:endParaRPr lang="bg-BG" sz="28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0" y="6273225"/>
            <a:ext cx="406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беше лесно…</a:t>
            </a:r>
            <a:endParaRPr lang="bg-BG" sz="32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4572000" y="6334780"/>
            <a:ext cx="4049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…но пък бе забавно !</a:t>
            </a:r>
            <a:endParaRPr lang="bg-BG" sz="28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017455" y="3068960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Играхме си и на “СТАРИ ИГРИ”</a:t>
            </a:r>
            <a:endParaRPr lang="bg-BG" sz="24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" name="Картина 2" descr="Minal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964" y="3717032"/>
            <a:ext cx="5220072" cy="2936291"/>
          </a:xfrm>
          <a:prstGeom prst="rect">
            <a:avLst/>
          </a:prstGeom>
        </p:spPr>
      </p:pic>
      <p:pic>
        <p:nvPicPr>
          <p:cNvPr id="4" name="Картина 3" descr="Minal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4494008" cy="2527880"/>
          </a:xfrm>
          <a:prstGeom prst="rect">
            <a:avLst/>
          </a:prstGeom>
        </p:spPr>
      </p:pic>
      <p:pic>
        <p:nvPicPr>
          <p:cNvPr id="5" name="Картина 4" descr="Minalo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32656"/>
            <a:ext cx="4499992" cy="253124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ърда корица">
  <a:themeElements>
    <a:clrScheme name="Твърда кориц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ърда корица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449</TotalTime>
  <Words>224</Words>
  <Application>Microsoft Office PowerPoint</Application>
  <PresentationFormat>Презентация на цял екран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Твърда корица</vt:lpstr>
      <vt:lpstr>Слайд 1</vt:lpstr>
      <vt:lpstr>МОДУЛ „СЦЕНИЧНИ ИЗКУСТВА“ I клас</vt:lpstr>
      <vt:lpstr>Като за начало…</vt:lpstr>
      <vt:lpstr>През учебната 2018/2019 година за първи път в нашето училище стартира  иновацията „Модулно обучение“ и се формира модула „Сценични изкуства“ – включващ  в себе си три предмета – хореография, музика и художествено слово</vt:lpstr>
      <vt:lpstr>През цялата учебна година часовете по различните модули са в един и същи ден и час за различните групи – организация, която с времето се доказа, че е правилна, нестандартна и интересна.</vt:lpstr>
      <vt:lpstr>Сега ще се опитам да ви потопя в магията на нашите часове: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“СГОВОРНА ДРУЖИНА, ПЛАНИНА ПОВДИГА”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 „СЦЕНИЧНИ ИЗКУСТВА“ I</dc:title>
  <dc:creator>Horeografiq</dc:creator>
  <cp:lastModifiedBy>Sevdalin</cp:lastModifiedBy>
  <cp:revision>53</cp:revision>
  <dcterms:created xsi:type="dcterms:W3CDTF">2019-04-08T08:21:05Z</dcterms:created>
  <dcterms:modified xsi:type="dcterms:W3CDTF">2019-05-09T12:34:57Z</dcterms:modified>
</cp:coreProperties>
</file>