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sldIdLst>
    <p:sldId id="256" r:id="rId2"/>
    <p:sldId id="257" r:id="rId3"/>
    <p:sldId id="258" r:id="rId4"/>
    <p:sldId id="259" r:id="rId5"/>
    <p:sldId id="296" r:id="rId6"/>
    <p:sldId id="297" r:id="rId7"/>
    <p:sldId id="298" r:id="rId8"/>
    <p:sldId id="292" r:id="rId9"/>
    <p:sldId id="260" r:id="rId10"/>
    <p:sldId id="261" r:id="rId11"/>
    <p:sldId id="293" r:id="rId12"/>
    <p:sldId id="264" r:id="rId13"/>
    <p:sldId id="299" r:id="rId14"/>
    <p:sldId id="294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</p:sldIdLst>
  <p:sldSz cx="9144000" cy="6858000" type="screen4x3"/>
  <p:notesSz cx="7010400" cy="92964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E1A55-9533-4498-9CAC-259851357131}" type="datetimeFigureOut">
              <a:rPr lang="bg-BG"/>
              <a:pPr>
                <a:defRPr/>
              </a:pPr>
              <a:t>15.5.2019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9CDA9-1627-4DE8-AC79-C30052BB3EB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4CE74-BA6A-4B95-8190-F8E8B17C8208}" type="datetimeFigureOut">
              <a:rPr lang="bg-BG"/>
              <a:pPr>
                <a:defRPr/>
              </a:pPr>
              <a:t>15.5.2019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66844-57C4-419D-AB79-BFA252C4004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1A212-8C25-4CD1-BCB7-0FD808886BEF}" type="datetimeFigureOut">
              <a:rPr lang="bg-BG"/>
              <a:pPr>
                <a:defRPr/>
              </a:pPr>
              <a:t>15.5.2019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18353-2978-434F-A615-AB31E56ED31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3DFE8-A747-4E84-B314-E5DB6463EADA}" type="datetimeFigureOut">
              <a:rPr lang="bg-BG"/>
              <a:pPr>
                <a:defRPr/>
              </a:pPr>
              <a:t>15.5.2019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1AB7D-D5C9-421D-AEB1-0992BC77FDC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2F055-0532-4232-9DD7-555FD6A4A076}" type="datetimeFigureOut">
              <a:rPr lang="bg-BG"/>
              <a:pPr>
                <a:defRPr/>
              </a:pPr>
              <a:t>15.5.2019 г.</a:t>
            </a:fld>
            <a:endParaRPr lang="bg-B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C8520-461A-4B65-B9FA-795BD40F1AA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0CEAA-92B3-444D-8E8E-C93152F6E984}" type="datetimeFigureOut">
              <a:rPr lang="bg-BG"/>
              <a:pPr>
                <a:defRPr/>
              </a:pPr>
              <a:t>15.5.2019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66465-EB23-410E-B84F-0611BF15C0A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04CF7-E0F5-4090-AB8E-4249590249BD}" type="datetimeFigureOut">
              <a:rPr lang="bg-BG"/>
              <a:pPr>
                <a:defRPr/>
              </a:pPr>
              <a:t>15.5.2019 г.</a:t>
            </a:fld>
            <a:endParaRPr lang="bg-B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A1F02-51BE-4E23-B2C3-A498E20D5D5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4B0E1-8838-4A78-9C54-BD6E86F225ED}" type="datetimeFigureOut">
              <a:rPr lang="bg-BG"/>
              <a:pPr>
                <a:defRPr/>
              </a:pPr>
              <a:t>15.5.2019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0D8CF-F111-4C02-8156-F971AB753DE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71DA1-B821-4AA2-9310-D0CD3568ED96}" type="datetimeFigureOut">
              <a:rPr lang="bg-BG"/>
              <a:pPr>
                <a:defRPr/>
              </a:pPr>
              <a:t>15.5.2019 г.</a:t>
            </a:fld>
            <a:endParaRPr lang="bg-B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55893-843A-4049-B2A4-E22FD7C9F80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0A0FD-C1CB-4588-B9CA-824DDC3F5B06}" type="datetimeFigureOut">
              <a:rPr lang="bg-BG"/>
              <a:pPr>
                <a:defRPr/>
              </a:pPr>
              <a:t>15.5.2019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79E31-1D91-4AF2-B2A9-53813C7AD0F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bg-BG" noProof="0" smtClean="0"/>
              <a:t>Щракнете върху иконата, за да добавите картина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39176-1CE9-4192-BE42-4FA7B5E41175}" type="datetimeFigureOut">
              <a:rPr lang="bg-BG"/>
              <a:pPr>
                <a:defRPr/>
              </a:pPr>
              <a:t>15.5.2019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3BF0-A89A-43E6-A66E-03B94521F5C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altLang="bg-BG" smtClean="0"/>
              <a:t>Второ ниво</a:t>
            </a:r>
          </a:p>
          <a:p>
            <a:pPr lvl="2"/>
            <a:r>
              <a:rPr lang="bg-BG" altLang="bg-BG" smtClean="0"/>
              <a:t>Трето ниво</a:t>
            </a:r>
          </a:p>
          <a:p>
            <a:pPr lvl="3"/>
            <a:r>
              <a:rPr lang="bg-BG" altLang="bg-BG" smtClean="0"/>
              <a:t>Четвърто ниво</a:t>
            </a:r>
          </a:p>
          <a:p>
            <a:pPr lvl="4"/>
            <a:r>
              <a:rPr lang="bg-BG" altLang="bg-BG" smtClean="0"/>
              <a:t>Пето ниво</a:t>
            </a:r>
            <a:endParaRPr lang="en-US" altLang="bg-BG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8DA2BC38-123D-495A-B23C-DC5CCB7D4A26}" type="datetimeFigureOut">
              <a:rPr lang="bg-BG"/>
              <a:pPr>
                <a:defRPr/>
              </a:pPr>
              <a:t>15.5.2019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5FC965C-6363-4278-B7AC-8BCF423A893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1" r:id="rId1"/>
    <p:sldLayoutId id="2147484282" r:id="rId2"/>
    <p:sldLayoutId id="2147484291" r:id="rId3"/>
    <p:sldLayoutId id="2147484283" r:id="rId4"/>
    <p:sldLayoutId id="2147484284" r:id="rId5"/>
    <p:sldLayoutId id="2147484285" r:id="rId6"/>
    <p:sldLayoutId id="2147484286" r:id="rId7"/>
    <p:sldLayoutId id="2147484287" r:id="rId8"/>
    <p:sldLayoutId id="2147484288" r:id="rId9"/>
    <p:sldLayoutId id="2147484289" r:id="rId10"/>
    <p:sldLayoutId id="2147484290" r:id="rId11"/>
  </p:sldLayoutIdLst>
  <p:transition spd="slow">
    <p:push dir="u"/>
  </p:transition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priem.mon.b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karavelov.net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571500" y="115888"/>
            <a:ext cx="8267700" cy="6492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bg-BG" sz="2400" b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07950" y="908050"/>
            <a:ext cx="8928100" cy="5834063"/>
          </a:xfrm>
          <a:ln>
            <a:solidFill>
              <a:schemeClr val="accent1">
                <a:lumMod val="75000"/>
              </a:schemeClr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bg-BG" sz="39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на дейностите за провеждане на национално външно оценяване в VІІ клас по български език и литература и математика и на изпитите за проверка на способностите за приемане на ученици в неспециализираните училища</a:t>
            </a:r>
            <a:endParaRPr lang="bg-BG" sz="39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bg-BG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4800" y="115888"/>
            <a:ext cx="8686800" cy="10096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Организационни въпроси</a:t>
            </a:r>
            <a:endParaRPr lang="bg-BG" sz="4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5661025"/>
          </a:xfrm>
        </p:spPr>
        <p:txBody>
          <a:bodyPr rtlCol="0">
            <a:normAutofit/>
          </a:bodyPr>
          <a:lstStyle/>
          <a:p>
            <a:pPr marL="82296" indent="0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bg-BG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125" indent="-282575" eaLnBrk="1" hangingPunct="1">
              <a:buFont typeface="Wingdings 2" pitchFamily="18" charset="2"/>
              <a:buChar char=""/>
              <a:defRPr/>
            </a:pPr>
            <a:r>
              <a:rPr lang="bg-BG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Заявление </a:t>
            </a: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началника на РУО –Бургас за </a:t>
            </a:r>
            <a:r>
              <a:rPr lang="bg-BG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полагане на </a:t>
            </a: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НВО  по чужд език изпит </a:t>
            </a:r>
            <a:r>
              <a:rPr lang="bg-BG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проверка на </a:t>
            </a: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способностите се подава </a:t>
            </a:r>
            <a:r>
              <a:rPr lang="bg-BG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училището, където ученикът се обучава в 7 </a:t>
            </a: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клас, </a:t>
            </a:r>
            <a:r>
              <a:rPr lang="bg-BG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bg-BG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03.06.2019 </a:t>
            </a:r>
            <a:r>
              <a:rPr lang="bg-BG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до </a:t>
            </a:r>
            <a:r>
              <a:rPr lang="bg-BG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05.06.2019 </a:t>
            </a:r>
            <a:r>
              <a:rPr lang="bg-BG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endParaRPr lang="bg-BG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125" indent="-282575" eaLnBrk="1" hangingPunct="1">
              <a:buFont typeface="Wingdings 2" pitchFamily="18" charset="2"/>
              <a:buChar char=""/>
              <a:defRPr/>
            </a:pPr>
            <a:r>
              <a:rPr lang="bg-BG" alt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полагане на изпит за проверка на способностите по </a:t>
            </a:r>
            <a:r>
              <a:rPr lang="bg-BG" altLang="bg-BG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ФВС </a:t>
            </a:r>
            <a:r>
              <a:rPr lang="bg-BG" alt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към заявлението се прилага </a:t>
            </a:r>
            <a:r>
              <a:rPr lang="bg-BG" altLang="bg-BG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копие на застрахователна полица „Злополука“ </a:t>
            </a:r>
            <a:r>
              <a:rPr lang="bg-BG" alt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дните на изпита</a:t>
            </a:r>
            <a:endParaRPr lang="bg-BG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Директорът на училището, в което се обучава ученикът, организира приемането на заявленията за полагане на изпит за проверка на способностите, регистрира ги в дневника за входяща/изходяща кореспонденция и ги предава на началника на РУО с опис, приложение към писмо, което се регистрира в РУО в срок до </a:t>
            </a:r>
            <a:r>
              <a:rPr lang="bg-BG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05.06.2019 г.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Графикът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класните и на контролните работи за втория учебен срок в VII клас следва да бъде съобразен с графика на националното външно оценяване, за да не се получи претоварване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учениците</a:t>
            </a:r>
          </a:p>
          <a:p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Комисията </a:t>
            </a:r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насочване на ученици с хронични заболявания, физически и сензорни увреждания, със специални образователни потребности по чл.120, ал.7 от </a:t>
            </a:r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ЗПУО- до 21.05.2019 г. работно време </a:t>
            </a:r>
            <a:endParaRPr lang="bg-BG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bg-BG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1969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4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Балообразуване</a:t>
            </a:r>
            <a:endParaRPr lang="bg-BG" sz="4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9512" y="1196975"/>
            <a:ext cx="8964488" cy="5472385"/>
          </a:xfrm>
        </p:spPr>
        <p:txBody>
          <a:bodyPr rtlCol="0">
            <a:normAutofit/>
          </a:bodyPr>
          <a:lstStyle/>
          <a:p>
            <a:pPr lvl="1">
              <a:defRPr/>
            </a:pPr>
            <a:r>
              <a:rPr lang="bg-BG" sz="18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профилите без </a:t>
            </a:r>
            <a:r>
              <a:rPr lang="bg-BG" sz="1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изпит за проверка на способностите:</a:t>
            </a:r>
            <a:endParaRPr lang="bg-BG" sz="18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bg-BG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общо 500 точки</a:t>
            </a:r>
          </a:p>
          <a:p>
            <a:pPr>
              <a:defRPr/>
            </a:pPr>
            <a:r>
              <a:rPr lang="bg-BG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тях 100 </a:t>
            </a:r>
            <a:r>
              <a:rPr lang="bg-BG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два предмета от СОО, изучавани в раздел А </a:t>
            </a: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(ООП) </a:t>
            </a:r>
            <a:r>
              <a:rPr lang="bg-BG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точки задължителни </a:t>
            </a: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елементи - </a:t>
            </a:r>
            <a:r>
              <a:rPr 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НВО БЕЛ и НВО М </a:t>
            </a: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 1, по 2 или по 3) (</a:t>
            </a:r>
            <a:r>
              <a:rPr 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defRPr/>
            </a:pPr>
            <a:r>
              <a:rPr lang="bg-BG" sz="1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профилите </a:t>
            </a:r>
            <a:r>
              <a:rPr lang="bg-BG" sz="18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bg-BG" sz="1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изпит за проверка на способностите:</a:t>
            </a:r>
            <a:endParaRPr lang="bg-BG" sz="18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точки  от два предмета от СОО, изучавани в раздел А (ООП ) в точки по скала</a:t>
            </a:r>
          </a:p>
          <a:p>
            <a:pPr>
              <a:defRPr/>
            </a:pP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задължителни елементи - </a:t>
            </a:r>
            <a:r>
              <a:rPr 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НВО БЕЛ и НВО М</a:t>
            </a: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(по 1) (</a:t>
            </a:r>
            <a:r>
              <a:rPr 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 точки</a:t>
            </a: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, </a:t>
            </a:r>
            <a:r>
              <a:rPr 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ИПС </a:t>
            </a: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 2)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bg-BG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равен  </a:t>
            </a:r>
            <a:r>
              <a:rPr lang="bg-BG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 – сбора на оценките от балообразуващите в точки по скала</a:t>
            </a:r>
          </a:p>
          <a:p>
            <a:pPr>
              <a:defRPr/>
            </a:pPr>
            <a:r>
              <a:rPr lang="bg-BG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равен бал </a:t>
            </a:r>
            <a:r>
              <a:rPr lang="bg-BG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средноаритметичната стойност от оценките от БЕЛ, ЧЕ, М, ИЦ, ГИ, БЗО, ФА, ХООС от раздел А </a:t>
            </a: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(ООП ), </a:t>
            </a:r>
            <a:r>
              <a:rPr lang="bg-BG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превърнати в точки (Н11)</a:t>
            </a:r>
          </a:p>
          <a:p>
            <a:pPr>
              <a:defRPr/>
            </a:pPr>
            <a:r>
              <a:rPr lang="bg-BG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bg-BG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равен бал </a:t>
            </a:r>
            <a:r>
              <a:rPr lang="bg-BG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над държавния план-прием</a:t>
            </a:r>
          </a:p>
          <a:p>
            <a:pPr marL="365760" indent="-283464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bg-BG" sz="2500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bg-BG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7950" y="260350"/>
            <a:ext cx="9036050" cy="9366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4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Училища  за прием на документи</a:t>
            </a:r>
            <a:endParaRPr lang="bg-BG" sz="4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1214438"/>
            <a:ext cx="9144000" cy="5643562"/>
          </a:xfrm>
        </p:spPr>
        <p:txBody>
          <a:bodyPr rtlCol="0">
            <a:normAutofit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be-BY" sz="29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86968" lvl="2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bg-BG" sz="29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bg-BG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altLang="bg-BG" b="1" dirty="0" smtClean="0"/>
              <a:t>Резултати: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73238"/>
            <a:ext cx="8785225" cy="48244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bg-BG" altLang="bg-BG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Обявяване на резултатите от изпитите – до 27 юни /четвъртък/</a:t>
            </a:r>
          </a:p>
          <a:p>
            <a:pPr eaLnBrk="1" hangingPunct="1">
              <a:lnSpc>
                <a:spcPct val="80000"/>
              </a:lnSpc>
              <a:defRPr/>
            </a:pPr>
            <a:endParaRPr lang="bg-BG" altLang="bg-BG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bg-BG" altLang="bg-BG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Подаване на документи за участие в приема на ученици по Наредба № 10 от 01.09.2016г.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bg-BG" altLang="bg-BG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от 03.07. до 05.07.2019г.</a:t>
            </a:r>
          </a:p>
        </p:txBody>
      </p:sp>
    </p:spTree>
    <p:extLst>
      <p:ext uri="{BB962C8B-B14F-4D97-AF65-F5344CB8AC3E}">
        <p14:creationId xmlns:p14="http://schemas.microsoft.com/office/powerpoint/2010/main" val="42669233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>
              <a:defRPr/>
            </a:pPr>
            <a:r>
              <a:rPr lang="bg-BG" sz="4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Заявления за </a:t>
            </a:r>
            <a:r>
              <a:rPr lang="bg-BG" sz="4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bg-BG" sz="4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класирането</a:t>
            </a:r>
          </a:p>
        </p:txBody>
      </p:sp>
      <p:sp>
        <p:nvSpPr>
          <p:cNvPr id="1536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853136"/>
          </a:xfrm>
        </p:spPr>
        <p:txBody>
          <a:bodyPr/>
          <a:lstStyle/>
          <a:p>
            <a:r>
              <a:rPr lang="bg-BG" altLang="bg-BG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приема по общия ред участват всички ученици, които успешно са завършили основно образование </a:t>
            </a:r>
            <a:endParaRPr lang="en-US" altLang="bg-BG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g-BG" altLang="bg-BG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Подават </a:t>
            </a:r>
            <a:r>
              <a:rPr lang="bg-BG" altLang="bg-BG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 по избор - електронно или на хартиен носител-</a:t>
            </a:r>
            <a:r>
              <a:rPr lang="bg-BG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priem.mon.bg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altLang="bg-BG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g-BG" altLang="bg-BG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Подава се само едно заявление</a:t>
            </a:r>
          </a:p>
          <a:p>
            <a:r>
              <a:rPr lang="bg-BG" altLang="bg-BG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електронно подаване – входящ номер и ПИК,  декларация от родител, която се попълва в системата</a:t>
            </a:r>
          </a:p>
          <a:p>
            <a:r>
              <a:rPr lang="bg-BG" altLang="bg-BG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електронно подаване подаване на заявление за прием в специалности от професии – и сканирано копие на медицинско удостоверение </a:t>
            </a:r>
            <a:endParaRPr lang="en-US" altLang="bg-BG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bg-BG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bg-BG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Училища  за подаване на документи за участие в първо и трето класиране за прием на ученици в VІІІ клас: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bg-BG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Бургас :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ОУ 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bg-BG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Любен Каравелов“ гр.Бургас</a:t>
            </a:r>
          </a:p>
          <a:p>
            <a:endParaRPr lang="bg-BG" altLang="bg-BG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g-BG" altLang="bg-BG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altLang="bg-BG" dirty="0" smtClean="0"/>
          </a:p>
        </p:txBody>
      </p:sp>
    </p:spTree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altLang="bg-BG" sz="3600" dirty="0" smtClean="0"/>
              <a:t>Необходими документи за участие в държавния план-прием: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05038"/>
            <a:ext cx="8496300" cy="42592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bg-BG" altLang="bg-BG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за участие в </a:t>
            </a:r>
            <a:r>
              <a:rPr lang="bg-BG" alt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класиране по образец с </a:t>
            </a:r>
            <a:r>
              <a:rPr lang="bg-BG" altLang="bg-BG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подредени </a:t>
            </a:r>
            <a:r>
              <a:rPr lang="bg-BG" alt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желания.Подава се </a:t>
            </a:r>
            <a:r>
              <a:rPr lang="bg-BG" altLang="bg-BG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училището, в което се обучава ученикът;</a:t>
            </a:r>
          </a:p>
          <a:p>
            <a:pPr eaLnBrk="1" hangingPunct="1">
              <a:lnSpc>
                <a:spcPct val="90000"/>
              </a:lnSpc>
              <a:defRPr/>
            </a:pPr>
            <a:endParaRPr lang="bg-BG" altLang="bg-BG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bg-BG" alt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 свидетелство, издадено от общопрактикуващия лекар на ученика</a:t>
            </a:r>
            <a:r>
              <a:rPr lang="bg-BG" altLang="bg-BG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bg-BG" altLang="bg-BG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bg-BG" altLang="bg-BG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професионалните гимназии</a:t>
            </a:r>
            <a:r>
              <a:rPr lang="bg-BG" altLang="bg-BG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altLang="bg-BG" sz="24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bg-BG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bg-BG" altLang="bg-BG" sz="24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4780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altLang="bg-BG" smtClean="0"/>
              <a:t>Класиране: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05000"/>
            <a:ext cx="8785225" cy="4764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bg-BG" alt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Класирането се извършва централизирано в три етапа.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bg-BG" alt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Всеки ученик се класира само по едно желание за всеки етап на класиране.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bg-BG" alt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 всеки етап на класиране ученикът, който се е записал и след това е изтеглил документите си не запазва мястото си.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bg-BG" alt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Класирането става по бал, който за всяко училище се определя по различен начин.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bg-BG" alt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 приема се приемат и близнаци – в същата паралелка.</a:t>
            </a:r>
          </a:p>
        </p:txBody>
      </p:sp>
    </p:spTree>
    <p:extLst>
      <p:ext uri="{BB962C8B-B14F-4D97-AF65-F5344CB8AC3E}">
        <p14:creationId xmlns:p14="http://schemas.microsoft.com/office/powerpoint/2010/main" val="12571235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435280" cy="1080343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altLang="bg-BG" sz="4800" dirty="0" smtClean="0"/>
              <a:t/>
            </a:r>
            <a:br>
              <a:rPr lang="en-GB" altLang="bg-BG" sz="4800" dirty="0" smtClean="0"/>
            </a:br>
            <a:r>
              <a:rPr lang="en-GB" altLang="bg-BG" sz="4800" dirty="0"/>
              <a:t/>
            </a:r>
            <a:br>
              <a:rPr lang="en-GB" altLang="bg-BG" sz="4800" dirty="0"/>
            </a:br>
            <a:r>
              <a:rPr lang="en-GB" altLang="bg-BG" sz="4800" dirty="0" smtClean="0"/>
              <a:t/>
            </a:r>
            <a:br>
              <a:rPr lang="en-GB" altLang="bg-BG" sz="4800" dirty="0" smtClean="0"/>
            </a:br>
            <a:r>
              <a:rPr lang="bg-BG" altLang="bg-BG" sz="4800" dirty="0" smtClean="0"/>
              <a:t>Първи етап на класиране и записване: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00213"/>
            <a:ext cx="8785225" cy="4752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bg-BG" alt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Обявяване на списъците с приети на Първо класиране – </a:t>
            </a:r>
            <a:r>
              <a:rPr lang="bg-BG" altLang="bg-BG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bg-BG" altLang="bg-BG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bg-BG" altLang="bg-BG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юли </a:t>
            </a:r>
            <a:r>
              <a:rPr lang="bg-BG" alt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сайта на РУО– Бургас.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bg-BG" alt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Записване на приетите ученици </a:t>
            </a:r>
            <a:r>
              <a:rPr lang="bg-BG" altLang="bg-BG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16 юли</a:t>
            </a:r>
            <a:r>
              <a:rPr lang="bg-BG" alt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училището, в което са </a:t>
            </a:r>
            <a:r>
              <a:rPr lang="bg-BG" altLang="bg-B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приети</a:t>
            </a:r>
            <a:r>
              <a:rPr lang="bg-BG" alt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bg-BG" altLang="bg-BG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 ученикът е приет, но не по първо желание: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bg-BG" altLang="bg-BG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може да се </a:t>
            </a:r>
            <a:r>
              <a:rPr lang="bg-BG" alt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запише</a:t>
            </a:r>
            <a:r>
              <a:rPr lang="en-GB" altLang="bg-BG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g-BG" altLang="bg-BG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bg-BG" altLang="bg-BG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може да подаде заявление за участие във </a:t>
            </a:r>
            <a:r>
              <a:rPr lang="bg-BG" alt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Втори етап на </a:t>
            </a:r>
            <a:r>
              <a:rPr lang="bg-BG" altLang="bg-BG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класиране </a:t>
            </a:r>
            <a:r>
              <a:rPr lang="bg-BG" alt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bg-BG" altLang="bg-BG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16 юли</a:t>
            </a:r>
            <a:r>
              <a:rPr lang="bg-BG" alt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училището в което е приет. Така има възможност или да премине на по-предно желание или да запази същото </a:t>
            </a:r>
            <a:r>
              <a:rPr lang="bg-BG" alt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място.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bg-BG" alt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заявлението за участие във Втори етап учениците не променят и не пренареждат желанията си.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bg-BG" alt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 не се запише, губи мястото си и участва в Трети етап на  класиране, където отново подава документи за свободните места.</a:t>
            </a:r>
          </a:p>
        </p:txBody>
      </p:sp>
    </p:spTree>
    <p:extLst>
      <p:ext uri="{BB962C8B-B14F-4D97-AF65-F5344CB8AC3E}">
        <p14:creationId xmlns:p14="http://schemas.microsoft.com/office/powerpoint/2010/main" val="7885071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192213"/>
          </a:xfrm>
        </p:spPr>
        <p:txBody>
          <a:bodyPr/>
          <a:lstStyle/>
          <a:p>
            <a:pPr algn="ctr" eaLnBrk="1" hangingPunct="1">
              <a:defRPr/>
            </a:pPr>
            <a:r>
              <a:rPr lang="bg-BG" alt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Втори етап на класиране и записване: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16113"/>
            <a:ext cx="8713788" cy="43211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bg-BG" alt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Обявяване на списъците с приети на Втори етап на класиране – </a:t>
            </a:r>
            <a:r>
              <a:rPr lang="bg-BG" altLang="bg-BG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18 юли </a:t>
            </a:r>
            <a:r>
              <a:rPr lang="bg-BG" alt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на сайта на РУО - Бургас.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bg-BG" altLang="bg-BG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Приетите по първо и следващо желание</a:t>
            </a:r>
            <a:r>
              <a:rPr lang="bg-BG" alt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могат да се запишат </a:t>
            </a:r>
            <a:r>
              <a:rPr lang="bg-BG" altLang="bg-BG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22 юли</a:t>
            </a:r>
            <a:r>
              <a:rPr lang="bg-BG" alt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училището в което са приети или да се откажат от мястото си и да подадат документи за Трето класиране. </a:t>
            </a:r>
            <a:r>
              <a:rPr lang="bg-BG" altLang="bg-BG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Мястото им не се пази при следващо класиране!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bg-BG" altLang="bg-BG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Неприетите</a:t>
            </a:r>
            <a:r>
              <a:rPr lang="bg-BG" alt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подават документи за Трети етап на  класиране! </a:t>
            </a:r>
          </a:p>
        </p:txBody>
      </p:sp>
    </p:spTree>
    <p:extLst>
      <p:ext uri="{BB962C8B-B14F-4D97-AF65-F5344CB8AC3E}">
        <p14:creationId xmlns:p14="http://schemas.microsoft.com/office/powerpoint/2010/main" val="21282782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1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192213"/>
          </a:xfrm>
        </p:spPr>
        <p:txBody>
          <a:bodyPr/>
          <a:lstStyle/>
          <a:p>
            <a:pPr algn="ctr" eaLnBrk="1" hangingPunct="1">
              <a:defRPr/>
            </a:pPr>
            <a:r>
              <a:rPr lang="bg-BG" altLang="bg-BG" dirty="0" smtClean="0"/>
              <a:t>Трети етап на класиране и записване: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785225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bg-BG" altLang="bg-BG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Обявяване на свободните места след Втори етап на класиране –  23 юли на сайта на РУО - Бургас;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bg-BG" altLang="bg-BG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Подаване на документи за участие в Трети етап на  класиране – от 24 до 25 юли. Желанията се нареждат отново, съобразно обявените незаети места.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bg-BG" altLang="bg-BG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Обявяване на списъците с приети на Трети етап на  класиране –  29 юли</a:t>
            </a:r>
            <a:r>
              <a:rPr lang="bg-BG" altLang="bg-BG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сайта на РУО - Бургас;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bg-BG" altLang="bg-BG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 Трети етап на класиране, учениците могат да се запишат в училището в което са приети от 29 до 31 юли или да се откажат от мястото си и да отидат на следващо класиране.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bg-BG" altLang="bg-BG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Некласираните и на Трети етап на класиране трябва да очакват следващото.</a:t>
            </a:r>
          </a:p>
        </p:txBody>
      </p:sp>
    </p:spTree>
    <p:extLst>
      <p:ext uri="{BB962C8B-B14F-4D97-AF65-F5344CB8AC3E}">
        <p14:creationId xmlns:p14="http://schemas.microsoft.com/office/powerpoint/2010/main" val="13426246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525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Нормативна уредба</a:t>
            </a:r>
            <a:endParaRPr lang="bg-BG" sz="3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1412875"/>
            <a:ext cx="9036050" cy="5329238"/>
          </a:xfrm>
        </p:spPr>
        <p:txBody>
          <a:bodyPr rtlCol="0">
            <a:noAutofit/>
          </a:bodyPr>
          <a:lstStyle/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Наредба 10/01.09.2016 г. за организация на дейностите в училищното образование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Наредба №11/01.09.2016 г. </a:t>
            </a:r>
            <a:r>
              <a:rPr lang="bg-BG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оценяване </a:t>
            </a:r>
            <a:r>
              <a:rPr lang="bg-BG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резултатите от обучението на </a:t>
            </a:r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учениците</a:t>
            </a:r>
            <a:endParaRPr lang="bg-BG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Заповед </a:t>
            </a:r>
            <a:r>
              <a:rPr lang="bg-BG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№РД 09-944/01.04.2019 </a:t>
            </a:r>
            <a:r>
              <a:rPr lang="bg-BG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министъра на образованието и науката за определяне на организацията на дейностите по приемане на ученици за учебната в неспециализираните училища по държавен план-прием за учебната </a:t>
            </a:r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/20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и за утвърждаване на образци на документи </a:t>
            </a:r>
          </a:p>
          <a:p>
            <a:pPr marL="365760" indent="-283464" algn="just">
              <a:lnSpc>
                <a:spcPct val="90000"/>
              </a:lnSpc>
              <a:buFont typeface="Wingdings 2"/>
              <a:buChar char=""/>
              <a:defRPr/>
            </a:pPr>
            <a:r>
              <a:rPr lang="bg-BG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Заповед №</a:t>
            </a:r>
            <a:r>
              <a:rPr lang="bg-BG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РД09-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535 </a:t>
            </a:r>
            <a:r>
              <a:rPr lang="bg-BG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bg-BG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.01.201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bg-BG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bg-BG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bg-BG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министъра на образованието и науката за утвърждаване на учебно-изпитните програми  </a:t>
            </a:r>
            <a:endParaRPr lang="bg-BG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altLang="bg-BG" smtClean="0"/>
              <a:t>Документи за записване: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bg-BG" altLang="bg-BG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 след кой етап на  класиране е записването, то става в училището, в което ученикът е приет, със следните документи: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bg-BG" altLang="bg-BG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Заявление до директора;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bg-BG" altLang="bg-BG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Оригинал на свидетелството за основно образование;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bg-BG" altLang="bg-BG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Оригинал на медицинското свидетелство (за Професионалните гимназии и за профилите изкуства и спорт).</a:t>
            </a:r>
          </a:p>
        </p:txBody>
      </p:sp>
    </p:spTree>
    <p:extLst>
      <p:ext uri="{BB962C8B-B14F-4D97-AF65-F5344CB8AC3E}">
        <p14:creationId xmlns:p14="http://schemas.microsoft.com/office/powerpoint/2010/main" val="3582968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bg-BG" dirty="0" smtClean="0"/>
              <a:t>ИНФОРМАЦИЯ!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bg-BG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Пълната информация за професионалните и профилирани гимназии в </a:t>
            </a:r>
            <a:r>
              <a:rPr lang="bg-BG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bg-BG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ургас можете да намерите на сайта на ОУ „Любен Каравелов“ </a:t>
            </a:r>
            <a:r>
              <a:rPr lang="en-GB" sz="2800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www.lkaravelov.net</a:t>
            </a:r>
            <a:r>
              <a:rPr lang="en-GB" sz="2800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 РУО – Бургас - </a:t>
            </a:r>
            <a:r>
              <a:rPr lang="en-US" sz="2800" b="1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rioburgas.org</a:t>
            </a:r>
            <a:endParaRPr lang="bg-BG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bg-BG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Посетете и сайта на ЦКО /Център за кариерно ориентиране/ - </a:t>
            </a:r>
            <a:r>
              <a:rPr lang="en-US" sz="2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orientirane.mon.bg/</a:t>
            </a:r>
            <a:endParaRPr lang="en-US" sz="28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2807474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" y="0"/>
            <a:ext cx="9141668" cy="5646040"/>
          </a:xfrm>
          <a:prstGeom prst="rect">
            <a:avLst/>
          </a:prstGeom>
          <a:gradFill flip="none" rotWithShape="1">
            <a:gsLst>
              <a:gs pos="36000">
                <a:srgbClr val="09192F"/>
              </a:gs>
              <a:gs pos="100000">
                <a:srgbClr val="125680"/>
              </a:gs>
              <a:gs pos="0">
                <a:srgbClr val="070C1E"/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" name="Oval 57"/>
          <p:cNvSpPr>
            <a:spLocks noChangeArrowheads="1"/>
          </p:cNvSpPr>
          <p:nvPr/>
        </p:nvSpPr>
        <p:spPr bwMode="auto">
          <a:xfrm>
            <a:off x="5748258" y="1374183"/>
            <a:ext cx="1919009" cy="2560023"/>
          </a:xfrm>
          <a:prstGeom prst="ellipse">
            <a:avLst/>
          </a:prstGeom>
          <a:gradFill flip="none" rotWithShape="1">
            <a:gsLst>
              <a:gs pos="100000">
                <a:srgbClr val="B0F7F4">
                  <a:alpha val="20000"/>
                </a:srgbClr>
              </a:gs>
              <a:gs pos="0">
                <a:srgbClr val="B0F7F4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-150019" y="4682838"/>
            <a:ext cx="1454895" cy="963204"/>
          </a:xfrm>
          <a:custGeom>
            <a:avLst/>
            <a:gdLst>
              <a:gd name="T0" fmla="*/ 0 w 1442"/>
              <a:gd name="T1" fmla="*/ 716 h 716"/>
              <a:gd name="T2" fmla="*/ 1442 w 1442"/>
              <a:gd name="T3" fmla="*/ 716 h 716"/>
              <a:gd name="T4" fmla="*/ 725 w 1442"/>
              <a:gd name="T5" fmla="*/ 0 h 716"/>
              <a:gd name="T6" fmla="*/ 0 w 1442"/>
              <a:gd name="T7" fmla="*/ 716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42" h="716">
                <a:moveTo>
                  <a:pt x="0" y="716"/>
                </a:moveTo>
                <a:lnTo>
                  <a:pt x="1442" y="716"/>
                </a:lnTo>
                <a:lnTo>
                  <a:pt x="725" y="0"/>
                </a:lnTo>
                <a:lnTo>
                  <a:pt x="0" y="716"/>
                </a:lnTo>
                <a:close/>
              </a:path>
            </a:pathLst>
          </a:custGeom>
          <a:gradFill flip="none" rotWithShape="1">
            <a:gsLst>
              <a:gs pos="43000">
                <a:srgbClr val="09192F">
                  <a:alpha val="73000"/>
                </a:srgbClr>
              </a:gs>
              <a:gs pos="100000">
                <a:srgbClr val="125680"/>
              </a:gs>
              <a:gs pos="0">
                <a:srgbClr val="070C1E"/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638974" y="4156844"/>
            <a:ext cx="2246915" cy="1489199"/>
          </a:xfrm>
          <a:custGeom>
            <a:avLst/>
            <a:gdLst>
              <a:gd name="T0" fmla="*/ 0 w 2227"/>
              <a:gd name="T1" fmla="*/ 1107 h 1107"/>
              <a:gd name="T2" fmla="*/ 2227 w 2227"/>
              <a:gd name="T3" fmla="*/ 1107 h 1107"/>
              <a:gd name="T4" fmla="*/ 1121 w 2227"/>
              <a:gd name="T5" fmla="*/ 0 h 1107"/>
              <a:gd name="T6" fmla="*/ 0 w 2227"/>
              <a:gd name="T7" fmla="*/ 1107 h 1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27" h="1107">
                <a:moveTo>
                  <a:pt x="0" y="1107"/>
                </a:moveTo>
                <a:lnTo>
                  <a:pt x="2227" y="1107"/>
                </a:lnTo>
                <a:lnTo>
                  <a:pt x="1121" y="0"/>
                </a:lnTo>
                <a:lnTo>
                  <a:pt x="0" y="1107"/>
                </a:lnTo>
                <a:close/>
              </a:path>
            </a:pathLst>
          </a:custGeom>
          <a:gradFill flip="none" rotWithShape="1">
            <a:gsLst>
              <a:gs pos="43000">
                <a:srgbClr val="09192F">
                  <a:alpha val="73000"/>
                </a:srgbClr>
              </a:gs>
              <a:gs pos="100000">
                <a:srgbClr val="125680"/>
              </a:gs>
              <a:gs pos="0">
                <a:srgbClr val="070C1E"/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3207741" y="5063546"/>
            <a:ext cx="879798" cy="582496"/>
          </a:xfrm>
          <a:custGeom>
            <a:avLst/>
            <a:gdLst>
              <a:gd name="T0" fmla="*/ 0 w 872"/>
              <a:gd name="T1" fmla="*/ 433 h 433"/>
              <a:gd name="T2" fmla="*/ 872 w 872"/>
              <a:gd name="T3" fmla="*/ 433 h 433"/>
              <a:gd name="T4" fmla="*/ 440 w 872"/>
              <a:gd name="T5" fmla="*/ 0 h 433"/>
              <a:gd name="T6" fmla="*/ 0 w 872"/>
              <a:gd name="T7" fmla="*/ 433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72" h="433">
                <a:moveTo>
                  <a:pt x="0" y="433"/>
                </a:moveTo>
                <a:lnTo>
                  <a:pt x="872" y="433"/>
                </a:lnTo>
                <a:lnTo>
                  <a:pt x="440" y="0"/>
                </a:lnTo>
                <a:lnTo>
                  <a:pt x="0" y="433"/>
                </a:lnTo>
                <a:close/>
              </a:path>
            </a:pathLst>
          </a:custGeom>
          <a:gradFill flip="none" rotWithShape="1">
            <a:gsLst>
              <a:gs pos="43000">
                <a:srgbClr val="09192F">
                  <a:alpha val="73000"/>
                </a:srgbClr>
              </a:gs>
              <a:gs pos="100000">
                <a:srgbClr val="125680"/>
              </a:gs>
              <a:gs pos="0">
                <a:srgbClr val="070C1E"/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7670293" y="4513336"/>
            <a:ext cx="1710158" cy="1132706"/>
          </a:xfrm>
          <a:custGeom>
            <a:avLst/>
            <a:gdLst>
              <a:gd name="T0" fmla="*/ 0 w 1695"/>
              <a:gd name="T1" fmla="*/ 842 h 842"/>
              <a:gd name="T2" fmla="*/ 1695 w 1695"/>
              <a:gd name="T3" fmla="*/ 842 h 842"/>
              <a:gd name="T4" fmla="*/ 853 w 1695"/>
              <a:gd name="T5" fmla="*/ 0 h 842"/>
              <a:gd name="T6" fmla="*/ 0 w 1695"/>
              <a:gd name="T7" fmla="*/ 842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95" h="842">
                <a:moveTo>
                  <a:pt x="0" y="842"/>
                </a:moveTo>
                <a:lnTo>
                  <a:pt x="1695" y="842"/>
                </a:lnTo>
                <a:lnTo>
                  <a:pt x="853" y="0"/>
                </a:lnTo>
                <a:lnTo>
                  <a:pt x="0" y="842"/>
                </a:lnTo>
                <a:close/>
              </a:path>
            </a:pathLst>
          </a:custGeom>
          <a:gradFill flip="none" rotWithShape="1">
            <a:gsLst>
              <a:gs pos="43000">
                <a:srgbClr val="09192F">
                  <a:alpha val="73000"/>
                </a:srgbClr>
              </a:gs>
              <a:gs pos="100000">
                <a:srgbClr val="125680"/>
              </a:gs>
              <a:gs pos="0">
                <a:srgbClr val="070C1E"/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6696664" y="1643904"/>
            <a:ext cx="3614031" cy="1997706"/>
          </a:xfrm>
          <a:custGeom>
            <a:avLst/>
            <a:gdLst>
              <a:gd name="T0" fmla="*/ 0 w 3582"/>
              <a:gd name="T1" fmla="*/ 743 h 1485"/>
              <a:gd name="T2" fmla="*/ 3582 w 3582"/>
              <a:gd name="T3" fmla="*/ 0 h 1485"/>
              <a:gd name="T4" fmla="*/ 3582 w 3582"/>
              <a:gd name="T5" fmla="*/ 1485 h 1485"/>
              <a:gd name="T6" fmla="*/ 0 w 3582"/>
              <a:gd name="T7" fmla="*/ 743 h 1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82" h="1485">
                <a:moveTo>
                  <a:pt x="0" y="743"/>
                </a:moveTo>
                <a:lnTo>
                  <a:pt x="3582" y="0"/>
                </a:lnTo>
                <a:lnTo>
                  <a:pt x="3582" y="1485"/>
                </a:lnTo>
                <a:lnTo>
                  <a:pt x="0" y="743"/>
                </a:lnTo>
                <a:close/>
              </a:path>
            </a:pathLst>
          </a:custGeom>
          <a:gradFill flip="none" rotWithShape="1">
            <a:gsLst>
              <a:gs pos="100000">
                <a:srgbClr val="B0F7F4">
                  <a:alpha val="20000"/>
                </a:srgbClr>
              </a:gs>
              <a:gs pos="8000">
                <a:srgbClr val="B0F7F4">
                  <a:alpha val="0"/>
                </a:srgbClr>
              </a:gs>
            </a:gsLst>
            <a:lin ang="108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3083642" y="1643904"/>
            <a:ext cx="3613022" cy="1997706"/>
          </a:xfrm>
          <a:custGeom>
            <a:avLst/>
            <a:gdLst>
              <a:gd name="T0" fmla="*/ 3581 w 3581"/>
              <a:gd name="T1" fmla="*/ 743 h 1485"/>
              <a:gd name="T2" fmla="*/ 0 w 3581"/>
              <a:gd name="T3" fmla="*/ 0 h 1485"/>
              <a:gd name="T4" fmla="*/ 0 w 3581"/>
              <a:gd name="T5" fmla="*/ 1485 h 1485"/>
              <a:gd name="T6" fmla="*/ 3581 w 3581"/>
              <a:gd name="T7" fmla="*/ 743 h 1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81" h="1485">
                <a:moveTo>
                  <a:pt x="3581" y="743"/>
                </a:moveTo>
                <a:lnTo>
                  <a:pt x="0" y="0"/>
                </a:lnTo>
                <a:lnTo>
                  <a:pt x="0" y="1485"/>
                </a:lnTo>
                <a:lnTo>
                  <a:pt x="3581" y="743"/>
                </a:lnTo>
                <a:close/>
              </a:path>
            </a:pathLst>
          </a:custGeom>
          <a:gradFill flip="none" rotWithShape="1">
            <a:gsLst>
              <a:gs pos="100000">
                <a:srgbClr val="B0F7F4">
                  <a:alpha val="20000"/>
                </a:srgbClr>
              </a:gs>
              <a:gs pos="8000">
                <a:srgbClr val="B0F7F4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6208336" y="3921424"/>
            <a:ext cx="2604080" cy="1724619"/>
          </a:xfrm>
          <a:custGeom>
            <a:avLst/>
            <a:gdLst>
              <a:gd name="T0" fmla="*/ 0 w 2581"/>
              <a:gd name="T1" fmla="*/ 1282 h 1282"/>
              <a:gd name="T2" fmla="*/ 2581 w 2581"/>
              <a:gd name="T3" fmla="*/ 1282 h 1282"/>
              <a:gd name="T4" fmla="*/ 1298 w 2581"/>
              <a:gd name="T5" fmla="*/ 0 h 1282"/>
              <a:gd name="T6" fmla="*/ 0 w 2581"/>
              <a:gd name="T7" fmla="*/ 1282 h 1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81" h="1282">
                <a:moveTo>
                  <a:pt x="0" y="1282"/>
                </a:moveTo>
                <a:lnTo>
                  <a:pt x="2581" y="1282"/>
                </a:lnTo>
                <a:lnTo>
                  <a:pt x="1298" y="0"/>
                </a:lnTo>
                <a:lnTo>
                  <a:pt x="0" y="1282"/>
                </a:lnTo>
                <a:close/>
              </a:path>
            </a:pathLst>
          </a:custGeom>
          <a:gradFill flip="none" rotWithShape="1">
            <a:gsLst>
              <a:gs pos="43000">
                <a:srgbClr val="09192F">
                  <a:alpha val="73000"/>
                </a:srgbClr>
              </a:gs>
              <a:gs pos="100000">
                <a:srgbClr val="125680"/>
              </a:gs>
              <a:gs pos="0">
                <a:srgbClr val="070C1E"/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2885889" y="5312418"/>
            <a:ext cx="503462" cy="333624"/>
          </a:xfrm>
          <a:custGeom>
            <a:avLst/>
            <a:gdLst>
              <a:gd name="T0" fmla="*/ 0 w 499"/>
              <a:gd name="T1" fmla="*/ 248 h 248"/>
              <a:gd name="T2" fmla="*/ 499 w 499"/>
              <a:gd name="T3" fmla="*/ 248 h 248"/>
              <a:gd name="T4" fmla="*/ 250 w 499"/>
              <a:gd name="T5" fmla="*/ 0 h 248"/>
              <a:gd name="T6" fmla="*/ 0 w 499"/>
              <a:gd name="T7" fmla="*/ 248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9" h="248">
                <a:moveTo>
                  <a:pt x="0" y="248"/>
                </a:moveTo>
                <a:lnTo>
                  <a:pt x="499" y="248"/>
                </a:lnTo>
                <a:lnTo>
                  <a:pt x="250" y="0"/>
                </a:lnTo>
                <a:lnTo>
                  <a:pt x="0" y="248"/>
                </a:lnTo>
                <a:close/>
              </a:path>
            </a:pathLst>
          </a:custGeom>
          <a:solidFill>
            <a:srgbClr val="0C15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4"/>
          <p:cNvSpPr>
            <a:spLocks/>
          </p:cNvSpPr>
          <p:nvPr/>
        </p:nvSpPr>
        <p:spPr bwMode="auto">
          <a:xfrm>
            <a:off x="1645899" y="5391790"/>
            <a:ext cx="383398" cy="254253"/>
          </a:xfrm>
          <a:custGeom>
            <a:avLst/>
            <a:gdLst>
              <a:gd name="T0" fmla="*/ 0 w 380"/>
              <a:gd name="T1" fmla="*/ 189 h 189"/>
              <a:gd name="T2" fmla="*/ 380 w 380"/>
              <a:gd name="T3" fmla="*/ 189 h 189"/>
              <a:gd name="T4" fmla="*/ 191 w 380"/>
              <a:gd name="T5" fmla="*/ 0 h 189"/>
              <a:gd name="T6" fmla="*/ 0 w 380"/>
              <a:gd name="T7" fmla="*/ 189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0" h="189">
                <a:moveTo>
                  <a:pt x="0" y="189"/>
                </a:moveTo>
                <a:lnTo>
                  <a:pt x="380" y="189"/>
                </a:lnTo>
                <a:lnTo>
                  <a:pt x="191" y="0"/>
                </a:lnTo>
                <a:lnTo>
                  <a:pt x="0" y="189"/>
                </a:lnTo>
                <a:close/>
              </a:path>
            </a:pathLst>
          </a:custGeom>
          <a:solidFill>
            <a:srgbClr val="0C15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5"/>
          <p:cNvSpPr>
            <a:spLocks/>
          </p:cNvSpPr>
          <p:nvPr/>
        </p:nvSpPr>
        <p:spPr bwMode="auto">
          <a:xfrm>
            <a:off x="1504646" y="5480576"/>
            <a:ext cx="250218" cy="165467"/>
          </a:xfrm>
          <a:custGeom>
            <a:avLst/>
            <a:gdLst>
              <a:gd name="T0" fmla="*/ 0 w 248"/>
              <a:gd name="T1" fmla="*/ 123 h 123"/>
              <a:gd name="T2" fmla="*/ 248 w 248"/>
              <a:gd name="T3" fmla="*/ 123 h 123"/>
              <a:gd name="T4" fmla="*/ 125 w 248"/>
              <a:gd name="T5" fmla="*/ 0 h 123"/>
              <a:gd name="T6" fmla="*/ 0 w 248"/>
              <a:gd name="T7" fmla="*/ 12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8" h="123">
                <a:moveTo>
                  <a:pt x="0" y="123"/>
                </a:moveTo>
                <a:lnTo>
                  <a:pt x="248" y="123"/>
                </a:lnTo>
                <a:lnTo>
                  <a:pt x="125" y="0"/>
                </a:lnTo>
                <a:lnTo>
                  <a:pt x="0" y="123"/>
                </a:lnTo>
                <a:close/>
              </a:path>
            </a:pathLst>
          </a:custGeom>
          <a:solidFill>
            <a:srgbClr val="0C15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168808" y="5442908"/>
            <a:ext cx="310754" cy="203134"/>
          </a:xfrm>
          <a:custGeom>
            <a:avLst/>
            <a:gdLst>
              <a:gd name="T0" fmla="*/ 308 w 308"/>
              <a:gd name="T1" fmla="*/ 151 h 151"/>
              <a:gd name="T2" fmla="*/ 0 w 308"/>
              <a:gd name="T3" fmla="*/ 151 h 151"/>
              <a:gd name="T4" fmla="*/ 154 w 308"/>
              <a:gd name="T5" fmla="*/ 0 h 151"/>
              <a:gd name="T6" fmla="*/ 308 w 308"/>
              <a:gd name="T7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8" h="151">
                <a:moveTo>
                  <a:pt x="308" y="151"/>
                </a:moveTo>
                <a:lnTo>
                  <a:pt x="0" y="151"/>
                </a:lnTo>
                <a:lnTo>
                  <a:pt x="154" y="0"/>
                </a:lnTo>
                <a:lnTo>
                  <a:pt x="308" y="151"/>
                </a:lnTo>
                <a:close/>
              </a:path>
            </a:pathLst>
          </a:custGeom>
          <a:solidFill>
            <a:srgbClr val="0C15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>
            <a:off x="2382426" y="5140226"/>
            <a:ext cx="765788" cy="505816"/>
          </a:xfrm>
          <a:custGeom>
            <a:avLst/>
            <a:gdLst>
              <a:gd name="T0" fmla="*/ 0 w 759"/>
              <a:gd name="T1" fmla="*/ 376 h 376"/>
              <a:gd name="T2" fmla="*/ 759 w 759"/>
              <a:gd name="T3" fmla="*/ 376 h 376"/>
              <a:gd name="T4" fmla="*/ 381 w 759"/>
              <a:gd name="T5" fmla="*/ 0 h 376"/>
              <a:gd name="T6" fmla="*/ 0 w 759"/>
              <a:gd name="T7" fmla="*/ 376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9" h="376">
                <a:moveTo>
                  <a:pt x="0" y="376"/>
                </a:moveTo>
                <a:lnTo>
                  <a:pt x="759" y="376"/>
                </a:lnTo>
                <a:lnTo>
                  <a:pt x="381" y="0"/>
                </a:lnTo>
                <a:lnTo>
                  <a:pt x="0" y="376"/>
                </a:lnTo>
                <a:close/>
              </a:path>
            </a:pathLst>
          </a:custGeom>
          <a:gradFill>
            <a:gsLst>
              <a:gs pos="100000">
                <a:srgbClr val="B0F7F4"/>
              </a:gs>
              <a:gs pos="0">
                <a:schemeClr val="bg1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9"/>
          <p:cNvSpPr>
            <a:spLocks/>
          </p:cNvSpPr>
          <p:nvPr/>
        </p:nvSpPr>
        <p:spPr bwMode="auto">
          <a:xfrm>
            <a:off x="8335186" y="4793150"/>
            <a:ext cx="1288419" cy="852893"/>
          </a:xfrm>
          <a:custGeom>
            <a:avLst/>
            <a:gdLst>
              <a:gd name="T0" fmla="*/ 0 w 1277"/>
              <a:gd name="T1" fmla="*/ 634 h 634"/>
              <a:gd name="T2" fmla="*/ 1277 w 1277"/>
              <a:gd name="T3" fmla="*/ 634 h 634"/>
              <a:gd name="T4" fmla="*/ 641 w 1277"/>
              <a:gd name="T5" fmla="*/ 0 h 634"/>
              <a:gd name="T6" fmla="*/ 0 w 1277"/>
              <a:gd name="T7" fmla="*/ 634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77" h="634">
                <a:moveTo>
                  <a:pt x="0" y="634"/>
                </a:moveTo>
                <a:lnTo>
                  <a:pt x="1277" y="634"/>
                </a:lnTo>
                <a:lnTo>
                  <a:pt x="641" y="0"/>
                </a:lnTo>
                <a:lnTo>
                  <a:pt x="0" y="634"/>
                </a:lnTo>
                <a:close/>
              </a:path>
            </a:pathLst>
          </a:custGeom>
          <a:gradFill>
            <a:gsLst>
              <a:gs pos="100000">
                <a:srgbClr val="B0F7F4"/>
              </a:gs>
              <a:gs pos="0">
                <a:schemeClr val="bg1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20"/>
          <p:cNvSpPr>
            <a:spLocks/>
          </p:cNvSpPr>
          <p:nvPr/>
        </p:nvSpPr>
        <p:spPr bwMode="auto">
          <a:xfrm>
            <a:off x="6393981" y="2818314"/>
            <a:ext cx="176565" cy="207169"/>
          </a:xfrm>
          <a:custGeom>
            <a:avLst/>
            <a:gdLst>
              <a:gd name="T0" fmla="*/ 175 w 175"/>
              <a:gd name="T1" fmla="*/ 154 h 154"/>
              <a:gd name="T2" fmla="*/ 36 w 175"/>
              <a:gd name="T3" fmla="*/ 154 h 154"/>
              <a:gd name="T4" fmla="*/ 0 w 175"/>
              <a:gd name="T5" fmla="*/ 0 h 154"/>
              <a:gd name="T6" fmla="*/ 142 w 175"/>
              <a:gd name="T7" fmla="*/ 0 h 154"/>
              <a:gd name="T8" fmla="*/ 175 w 175"/>
              <a:gd name="T9" fmla="*/ 154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" h="154">
                <a:moveTo>
                  <a:pt x="175" y="154"/>
                </a:moveTo>
                <a:lnTo>
                  <a:pt x="36" y="154"/>
                </a:lnTo>
                <a:lnTo>
                  <a:pt x="0" y="0"/>
                </a:lnTo>
                <a:lnTo>
                  <a:pt x="142" y="0"/>
                </a:lnTo>
                <a:lnTo>
                  <a:pt x="175" y="154"/>
                </a:lnTo>
                <a:close/>
              </a:path>
            </a:pathLst>
          </a:custGeom>
          <a:solidFill>
            <a:srgbClr val="1256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21"/>
          <p:cNvSpPr>
            <a:spLocks/>
          </p:cNvSpPr>
          <p:nvPr/>
        </p:nvSpPr>
        <p:spPr bwMode="auto">
          <a:xfrm>
            <a:off x="6310239" y="4828126"/>
            <a:ext cx="186654" cy="391470"/>
          </a:xfrm>
          <a:custGeom>
            <a:avLst/>
            <a:gdLst>
              <a:gd name="T0" fmla="*/ 22 w 185"/>
              <a:gd name="T1" fmla="*/ 0 h 291"/>
              <a:gd name="T2" fmla="*/ 185 w 185"/>
              <a:gd name="T3" fmla="*/ 0 h 291"/>
              <a:gd name="T4" fmla="*/ 171 w 185"/>
              <a:gd name="T5" fmla="*/ 291 h 291"/>
              <a:gd name="T6" fmla="*/ 0 w 185"/>
              <a:gd name="T7" fmla="*/ 291 h 291"/>
              <a:gd name="T8" fmla="*/ 22 w 185"/>
              <a:gd name="T9" fmla="*/ 0 h 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5" h="291">
                <a:moveTo>
                  <a:pt x="22" y="0"/>
                </a:moveTo>
                <a:lnTo>
                  <a:pt x="185" y="0"/>
                </a:lnTo>
                <a:lnTo>
                  <a:pt x="171" y="291"/>
                </a:lnTo>
                <a:lnTo>
                  <a:pt x="0" y="291"/>
                </a:lnTo>
                <a:lnTo>
                  <a:pt x="22" y="0"/>
                </a:lnTo>
                <a:close/>
              </a:path>
            </a:pathLst>
          </a:custGeom>
          <a:solidFill>
            <a:srgbClr val="D3D1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2"/>
          <p:cNvSpPr>
            <a:spLocks/>
          </p:cNvSpPr>
          <p:nvPr/>
        </p:nvSpPr>
        <p:spPr bwMode="auto">
          <a:xfrm>
            <a:off x="6362704" y="3855506"/>
            <a:ext cx="174547" cy="417029"/>
          </a:xfrm>
          <a:custGeom>
            <a:avLst/>
            <a:gdLst>
              <a:gd name="T0" fmla="*/ 22 w 173"/>
              <a:gd name="T1" fmla="*/ 0 h 310"/>
              <a:gd name="T2" fmla="*/ 173 w 173"/>
              <a:gd name="T3" fmla="*/ 0 h 310"/>
              <a:gd name="T4" fmla="*/ 156 w 173"/>
              <a:gd name="T5" fmla="*/ 310 h 310"/>
              <a:gd name="T6" fmla="*/ 0 w 173"/>
              <a:gd name="T7" fmla="*/ 310 h 310"/>
              <a:gd name="T8" fmla="*/ 22 w 173"/>
              <a:gd name="T9" fmla="*/ 0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3" h="310">
                <a:moveTo>
                  <a:pt x="22" y="0"/>
                </a:moveTo>
                <a:lnTo>
                  <a:pt x="173" y="0"/>
                </a:lnTo>
                <a:lnTo>
                  <a:pt x="156" y="310"/>
                </a:lnTo>
                <a:lnTo>
                  <a:pt x="0" y="310"/>
                </a:lnTo>
                <a:lnTo>
                  <a:pt x="22" y="0"/>
                </a:lnTo>
                <a:close/>
              </a:path>
            </a:pathLst>
          </a:custGeom>
          <a:solidFill>
            <a:srgbClr val="D3D1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23"/>
          <p:cNvSpPr>
            <a:spLocks/>
          </p:cNvSpPr>
          <p:nvPr/>
        </p:nvSpPr>
        <p:spPr bwMode="auto">
          <a:xfrm>
            <a:off x="6415169" y="3025484"/>
            <a:ext cx="155377" cy="273087"/>
          </a:xfrm>
          <a:custGeom>
            <a:avLst/>
            <a:gdLst>
              <a:gd name="T0" fmla="*/ 154 w 154"/>
              <a:gd name="T1" fmla="*/ 0 h 203"/>
              <a:gd name="T2" fmla="*/ 142 w 154"/>
              <a:gd name="T3" fmla="*/ 203 h 203"/>
              <a:gd name="T4" fmla="*/ 0 w 154"/>
              <a:gd name="T5" fmla="*/ 203 h 203"/>
              <a:gd name="T6" fmla="*/ 15 w 154"/>
              <a:gd name="T7" fmla="*/ 0 h 203"/>
              <a:gd name="T8" fmla="*/ 154 w 154"/>
              <a:gd name="T9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" h="203">
                <a:moveTo>
                  <a:pt x="154" y="0"/>
                </a:moveTo>
                <a:lnTo>
                  <a:pt x="142" y="203"/>
                </a:lnTo>
                <a:lnTo>
                  <a:pt x="0" y="203"/>
                </a:lnTo>
                <a:lnTo>
                  <a:pt x="15" y="0"/>
                </a:lnTo>
                <a:lnTo>
                  <a:pt x="154" y="0"/>
                </a:lnTo>
                <a:close/>
              </a:path>
            </a:pathLst>
          </a:custGeom>
          <a:solidFill>
            <a:srgbClr val="D3D1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24"/>
          <p:cNvSpPr>
            <a:spLocks/>
          </p:cNvSpPr>
          <p:nvPr/>
        </p:nvSpPr>
        <p:spPr bwMode="auto">
          <a:xfrm>
            <a:off x="6520099" y="3855506"/>
            <a:ext cx="356156" cy="417029"/>
          </a:xfrm>
          <a:custGeom>
            <a:avLst/>
            <a:gdLst>
              <a:gd name="T0" fmla="*/ 353 w 353"/>
              <a:gd name="T1" fmla="*/ 310 h 310"/>
              <a:gd name="T2" fmla="*/ 0 w 353"/>
              <a:gd name="T3" fmla="*/ 310 h 310"/>
              <a:gd name="T4" fmla="*/ 17 w 353"/>
              <a:gd name="T5" fmla="*/ 0 h 310"/>
              <a:gd name="T6" fmla="*/ 336 w 353"/>
              <a:gd name="T7" fmla="*/ 0 h 310"/>
              <a:gd name="T8" fmla="*/ 353 w 353"/>
              <a:gd name="T9" fmla="*/ 310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3" h="310">
                <a:moveTo>
                  <a:pt x="353" y="310"/>
                </a:moveTo>
                <a:lnTo>
                  <a:pt x="0" y="310"/>
                </a:lnTo>
                <a:lnTo>
                  <a:pt x="17" y="0"/>
                </a:lnTo>
                <a:lnTo>
                  <a:pt x="336" y="0"/>
                </a:lnTo>
                <a:lnTo>
                  <a:pt x="353" y="310"/>
                </a:lnTo>
                <a:close/>
              </a:path>
            </a:pathLst>
          </a:custGeom>
          <a:solidFill>
            <a:srgbClr val="EEE9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5"/>
          <p:cNvSpPr>
            <a:spLocks/>
          </p:cNvSpPr>
          <p:nvPr/>
        </p:nvSpPr>
        <p:spPr bwMode="auto">
          <a:xfrm>
            <a:off x="6482768" y="4828126"/>
            <a:ext cx="430818" cy="391470"/>
          </a:xfrm>
          <a:custGeom>
            <a:avLst/>
            <a:gdLst>
              <a:gd name="T0" fmla="*/ 427 w 427"/>
              <a:gd name="T1" fmla="*/ 291 h 291"/>
              <a:gd name="T2" fmla="*/ 0 w 427"/>
              <a:gd name="T3" fmla="*/ 291 h 291"/>
              <a:gd name="T4" fmla="*/ 14 w 427"/>
              <a:gd name="T5" fmla="*/ 0 h 291"/>
              <a:gd name="T6" fmla="*/ 411 w 427"/>
              <a:gd name="T7" fmla="*/ 0 h 291"/>
              <a:gd name="T8" fmla="*/ 427 w 427"/>
              <a:gd name="T9" fmla="*/ 291 h 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7" h="291">
                <a:moveTo>
                  <a:pt x="427" y="291"/>
                </a:moveTo>
                <a:lnTo>
                  <a:pt x="0" y="291"/>
                </a:lnTo>
                <a:lnTo>
                  <a:pt x="14" y="0"/>
                </a:lnTo>
                <a:lnTo>
                  <a:pt x="411" y="0"/>
                </a:lnTo>
                <a:lnTo>
                  <a:pt x="427" y="291"/>
                </a:lnTo>
                <a:close/>
              </a:path>
            </a:pathLst>
          </a:custGeom>
          <a:solidFill>
            <a:srgbClr val="EEE9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6460571" y="2716075"/>
            <a:ext cx="472185" cy="41703"/>
          </a:xfrm>
          <a:prstGeom prst="rect">
            <a:avLst/>
          </a:prstGeom>
          <a:solidFill>
            <a:srgbClr val="EEE9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6554403" y="2570786"/>
            <a:ext cx="285531" cy="145288"/>
          </a:xfrm>
          <a:prstGeom prst="rect">
            <a:avLst/>
          </a:prstGeom>
          <a:solidFill>
            <a:srgbClr val="1221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8"/>
          <p:cNvSpPr>
            <a:spLocks/>
          </p:cNvSpPr>
          <p:nvPr/>
        </p:nvSpPr>
        <p:spPr bwMode="auto">
          <a:xfrm>
            <a:off x="6384900" y="3298570"/>
            <a:ext cx="173538" cy="556936"/>
          </a:xfrm>
          <a:custGeom>
            <a:avLst/>
            <a:gdLst>
              <a:gd name="T0" fmla="*/ 172 w 172"/>
              <a:gd name="T1" fmla="*/ 0 h 414"/>
              <a:gd name="T2" fmla="*/ 151 w 172"/>
              <a:gd name="T3" fmla="*/ 414 h 414"/>
              <a:gd name="T4" fmla="*/ 0 w 172"/>
              <a:gd name="T5" fmla="*/ 414 h 414"/>
              <a:gd name="T6" fmla="*/ 30 w 172"/>
              <a:gd name="T7" fmla="*/ 0 h 414"/>
              <a:gd name="T8" fmla="*/ 172 w 172"/>
              <a:gd name="T9" fmla="*/ 0 h 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" h="414">
                <a:moveTo>
                  <a:pt x="172" y="0"/>
                </a:moveTo>
                <a:lnTo>
                  <a:pt x="151" y="414"/>
                </a:lnTo>
                <a:lnTo>
                  <a:pt x="0" y="414"/>
                </a:lnTo>
                <a:lnTo>
                  <a:pt x="30" y="0"/>
                </a:lnTo>
                <a:lnTo>
                  <a:pt x="172" y="0"/>
                </a:lnTo>
                <a:close/>
              </a:path>
            </a:pathLst>
          </a:custGeom>
          <a:gradFill flip="none" rotWithShape="1">
            <a:gsLst>
              <a:gs pos="100000">
                <a:srgbClr val="F8716A"/>
              </a:gs>
              <a:gs pos="40000">
                <a:srgbClr val="F6443B"/>
              </a:gs>
            </a:gsLst>
            <a:lin ang="27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9"/>
          <p:cNvSpPr>
            <a:spLocks/>
          </p:cNvSpPr>
          <p:nvPr/>
        </p:nvSpPr>
        <p:spPr bwMode="auto">
          <a:xfrm>
            <a:off x="6496894" y="4272536"/>
            <a:ext cx="400550" cy="555591"/>
          </a:xfrm>
          <a:custGeom>
            <a:avLst/>
            <a:gdLst>
              <a:gd name="T0" fmla="*/ 397 w 397"/>
              <a:gd name="T1" fmla="*/ 413 h 413"/>
              <a:gd name="T2" fmla="*/ 0 w 397"/>
              <a:gd name="T3" fmla="*/ 413 h 413"/>
              <a:gd name="T4" fmla="*/ 23 w 397"/>
              <a:gd name="T5" fmla="*/ 0 h 413"/>
              <a:gd name="T6" fmla="*/ 376 w 397"/>
              <a:gd name="T7" fmla="*/ 0 h 413"/>
              <a:gd name="T8" fmla="*/ 397 w 397"/>
              <a:gd name="T9" fmla="*/ 413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7" h="413">
                <a:moveTo>
                  <a:pt x="397" y="413"/>
                </a:moveTo>
                <a:lnTo>
                  <a:pt x="0" y="413"/>
                </a:lnTo>
                <a:lnTo>
                  <a:pt x="23" y="0"/>
                </a:lnTo>
                <a:lnTo>
                  <a:pt x="376" y="0"/>
                </a:lnTo>
                <a:lnTo>
                  <a:pt x="397" y="413"/>
                </a:lnTo>
                <a:close/>
              </a:path>
            </a:pathLst>
          </a:custGeom>
          <a:gradFill flip="none" rotWithShape="1">
            <a:gsLst>
              <a:gs pos="100000">
                <a:srgbClr val="F8716A"/>
              </a:gs>
              <a:gs pos="32000">
                <a:srgbClr val="F6443B"/>
              </a:gs>
            </a:gsLst>
            <a:lin ang="27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30"/>
          <p:cNvSpPr>
            <a:spLocks/>
          </p:cNvSpPr>
          <p:nvPr/>
        </p:nvSpPr>
        <p:spPr bwMode="auto">
          <a:xfrm>
            <a:off x="6332435" y="4272536"/>
            <a:ext cx="187664" cy="555591"/>
          </a:xfrm>
          <a:custGeom>
            <a:avLst/>
            <a:gdLst>
              <a:gd name="T0" fmla="*/ 186 w 186"/>
              <a:gd name="T1" fmla="*/ 0 h 413"/>
              <a:gd name="T2" fmla="*/ 163 w 186"/>
              <a:gd name="T3" fmla="*/ 413 h 413"/>
              <a:gd name="T4" fmla="*/ 0 w 186"/>
              <a:gd name="T5" fmla="*/ 413 h 413"/>
              <a:gd name="T6" fmla="*/ 30 w 186"/>
              <a:gd name="T7" fmla="*/ 0 h 413"/>
              <a:gd name="T8" fmla="*/ 186 w 186"/>
              <a:gd name="T9" fmla="*/ 0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6" h="413">
                <a:moveTo>
                  <a:pt x="186" y="0"/>
                </a:moveTo>
                <a:lnTo>
                  <a:pt x="163" y="413"/>
                </a:lnTo>
                <a:lnTo>
                  <a:pt x="0" y="413"/>
                </a:lnTo>
                <a:lnTo>
                  <a:pt x="30" y="0"/>
                </a:lnTo>
                <a:lnTo>
                  <a:pt x="186" y="0"/>
                </a:lnTo>
                <a:close/>
              </a:path>
            </a:pathLst>
          </a:custGeom>
          <a:gradFill flip="none" rotWithShape="1">
            <a:gsLst>
              <a:gs pos="83000">
                <a:srgbClr val="F8716A"/>
              </a:gs>
              <a:gs pos="13000">
                <a:srgbClr val="F6443B"/>
              </a:gs>
            </a:gsLst>
            <a:lin ang="27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31"/>
          <p:cNvSpPr>
            <a:spLocks/>
          </p:cNvSpPr>
          <p:nvPr/>
        </p:nvSpPr>
        <p:spPr bwMode="auto">
          <a:xfrm>
            <a:off x="6823790" y="2818314"/>
            <a:ext cx="176565" cy="207169"/>
          </a:xfrm>
          <a:custGeom>
            <a:avLst/>
            <a:gdLst>
              <a:gd name="T0" fmla="*/ 0 w 175"/>
              <a:gd name="T1" fmla="*/ 154 h 154"/>
              <a:gd name="T2" fmla="*/ 141 w 175"/>
              <a:gd name="T3" fmla="*/ 154 h 154"/>
              <a:gd name="T4" fmla="*/ 175 w 175"/>
              <a:gd name="T5" fmla="*/ 0 h 154"/>
              <a:gd name="T6" fmla="*/ 35 w 175"/>
              <a:gd name="T7" fmla="*/ 0 h 154"/>
              <a:gd name="T8" fmla="*/ 0 w 175"/>
              <a:gd name="T9" fmla="*/ 154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" h="154">
                <a:moveTo>
                  <a:pt x="0" y="154"/>
                </a:moveTo>
                <a:lnTo>
                  <a:pt x="141" y="154"/>
                </a:lnTo>
                <a:lnTo>
                  <a:pt x="175" y="0"/>
                </a:lnTo>
                <a:lnTo>
                  <a:pt x="35" y="0"/>
                </a:lnTo>
                <a:lnTo>
                  <a:pt x="0" y="154"/>
                </a:lnTo>
                <a:close/>
              </a:path>
            </a:pathLst>
          </a:custGeom>
          <a:solidFill>
            <a:srgbClr val="1221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32"/>
          <p:cNvSpPr>
            <a:spLocks/>
          </p:cNvSpPr>
          <p:nvPr/>
        </p:nvSpPr>
        <p:spPr bwMode="auto">
          <a:xfrm>
            <a:off x="6897444" y="4828126"/>
            <a:ext cx="185645" cy="391470"/>
          </a:xfrm>
          <a:custGeom>
            <a:avLst/>
            <a:gdLst>
              <a:gd name="T0" fmla="*/ 163 w 184"/>
              <a:gd name="T1" fmla="*/ 0 h 291"/>
              <a:gd name="T2" fmla="*/ 0 w 184"/>
              <a:gd name="T3" fmla="*/ 0 h 291"/>
              <a:gd name="T4" fmla="*/ 16 w 184"/>
              <a:gd name="T5" fmla="*/ 291 h 291"/>
              <a:gd name="T6" fmla="*/ 184 w 184"/>
              <a:gd name="T7" fmla="*/ 291 h 291"/>
              <a:gd name="T8" fmla="*/ 163 w 184"/>
              <a:gd name="T9" fmla="*/ 0 h 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4" h="291">
                <a:moveTo>
                  <a:pt x="163" y="0"/>
                </a:moveTo>
                <a:lnTo>
                  <a:pt x="0" y="0"/>
                </a:lnTo>
                <a:lnTo>
                  <a:pt x="16" y="291"/>
                </a:lnTo>
                <a:lnTo>
                  <a:pt x="184" y="291"/>
                </a:lnTo>
                <a:lnTo>
                  <a:pt x="163" y="0"/>
                </a:lnTo>
                <a:close/>
              </a:path>
            </a:pathLst>
          </a:custGeom>
          <a:solidFill>
            <a:srgbClr val="9191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33"/>
          <p:cNvSpPr>
            <a:spLocks/>
          </p:cNvSpPr>
          <p:nvPr/>
        </p:nvSpPr>
        <p:spPr bwMode="auto">
          <a:xfrm>
            <a:off x="6859104" y="3855506"/>
            <a:ext cx="174547" cy="417029"/>
          </a:xfrm>
          <a:custGeom>
            <a:avLst/>
            <a:gdLst>
              <a:gd name="T0" fmla="*/ 149 w 173"/>
              <a:gd name="T1" fmla="*/ 0 h 310"/>
              <a:gd name="T2" fmla="*/ 0 w 173"/>
              <a:gd name="T3" fmla="*/ 0 h 310"/>
              <a:gd name="T4" fmla="*/ 17 w 173"/>
              <a:gd name="T5" fmla="*/ 310 h 310"/>
              <a:gd name="T6" fmla="*/ 173 w 173"/>
              <a:gd name="T7" fmla="*/ 310 h 310"/>
              <a:gd name="T8" fmla="*/ 149 w 173"/>
              <a:gd name="T9" fmla="*/ 0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3" h="310">
                <a:moveTo>
                  <a:pt x="149" y="0"/>
                </a:moveTo>
                <a:lnTo>
                  <a:pt x="0" y="0"/>
                </a:lnTo>
                <a:lnTo>
                  <a:pt x="17" y="310"/>
                </a:lnTo>
                <a:lnTo>
                  <a:pt x="173" y="310"/>
                </a:lnTo>
                <a:lnTo>
                  <a:pt x="149" y="0"/>
                </a:lnTo>
                <a:close/>
              </a:path>
            </a:pathLst>
          </a:custGeom>
          <a:solidFill>
            <a:srgbClr val="9191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34"/>
          <p:cNvSpPr>
            <a:spLocks/>
          </p:cNvSpPr>
          <p:nvPr/>
        </p:nvSpPr>
        <p:spPr bwMode="auto">
          <a:xfrm>
            <a:off x="6823790" y="3025484"/>
            <a:ext cx="157395" cy="273087"/>
          </a:xfrm>
          <a:custGeom>
            <a:avLst/>
            <a:gdLst>
              <a:gd name="T0" fmla="*/ 0 w 156"/>
              <a:gd name="T1" fmla="*/ 0 h 203"/>
              <a:gd name="T2" fmla="*/ 11 w 156"/>
              <a:gd name="T3" fmla="*/ 203 h 203"/>
              <a:gd name="T4" fmla="*/ 156 w 156"/>
              <a:gd name="T5" fmla="*/ 203 h 203"/>
              <a:gd name="T6" fmla="*/ 141 w 156"/>
              <a:gd name="T7" fmla="*/ 0 h 203"/>
              <a:gd name="T8" fmla="*/ 0 w 156"/>
              <a:gd name="T9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6" h="203">
                <a:moveTo>
                  <a:pt x="0" y="0"/>
                </a:moveTo>
                <a:lnTo>
                  <a:pt x="11" y="203"/>
                </a:lnTo>
                <a:lnTo>
                  <a:pt x="156" y="203"/>
                </a:lnTo>
                <a:lnTo>
                  <a:pt x="141" y="0"/>
                </a:lnTo>
                <a:lnTo>
                  <a:pt x="0" y="0"/>
                </a:lnTo>
                <a:close/>
              </a:path>
            </a:pathLst>
          </a:custGeom>
          <a:solidFill>
            <a:srgbClr val="9191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35"/>
          <p:cNvSpPr>
            <a:spLocks/>
          </p:cNvSpPr>
          <p:nvPr/>
        </p:nvSpPr>
        <p:spPr bwMode="auto">
          <a:xfrm>
            <a:off x="6537251" y="2818314"/>
            <a:ext cx="321853" cy="207169"/>
          </a:xfrm>
          <a:custGeom>
            <a:avLst/>
            <a:gdLst>
              <a:gd name="T0" fmla="*/ 158 w 319"/>
              <a:gd name="T1" fmla="*/ 0 h 154"/>
              <a:gd name="T2" fmla="*/ 0 w 319"/>
              <a:gd name="T3" fmla="*/ 0 h 154"/>
              <a:gd name="T4" fmla="*/ 33 w 319"/>
              <a:gd name="T5" fmla="*/ 154 h 154"/>
              <a:gd name="T6" fmla="*/ 158 w 319"/>
              <a:gd name="T7" fmla="*/ 154 h 154"/>
              <a:gd name="T8" fmla="*/ 284 w 319"/>
              <a:gd name="T9" fmla="*/ 154 h 154"/>
              <a:gd name="T10" fmla="*/ 319 w 319"/>
              <a:gd name="T11" fmla="*/ 0 h 154"/>
              <a:gd name="T12" fmla="*/ 158 w 319"/>
              <a:gd name="T13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9" h="154">
                <a:moveTo>
                  <a:pt x="158" y="0"/>
                </a:moveTo>
                <a:lnTo>
                  <a:pt x="0" y="0"/>
                </a:lnTo>
                <a:lnTo>
                  <a:pt x="33" y="154"/>
                </a:lnTo>
                <a:lnTo>
                  <a:pt x="158" y="154"/>
                </a:lnTo>
                <a:lnTo>
                  <a:pt x="284" y="154"/>
                </a:lnTo>
                <a:lnTo>
                  <a:pt x="319" y="0"/>
                </a:lnTo>
                <a:lnTo>
                  <a:pt x="158" y="0"/>
                </a:lnTo>
                <a:close/>
              </a:path>
            </a:pathLst>
          </a:custGeom>
          <a:solidFill>
            <a:srgbClr val="1256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36"/>
          <p:cNvSpPr>
            <a:spLocks/>
          </p:cNvSpPr>
          <p:nvPr/>
        </p:nvSpPr>
        <p:spPr bwMode="auto">
          <a:xfrm>
            <a:off x="6558439" y="3025484"/>
            <a:ext cx="276450" cy="273087"/>
          </a:xfrm>
          <a:custGeom>
            <a:avLst/>
            <a:gdLst>
              <a:gd name="T0" fmla="*/ 263 w 274"/>
              <a:gd name="T1" fmla="*/ 0 h 203"/>
              <a:gd name="T2" fmla="*/ 137 w 274"/>
              <a:gd name="T3" fmla="*/ 0 h 203"/>
              <a:gd name="T4" fmla="*/ 12 w 274"/>
              <a:gd name="T5" fmla="*/ 0 h 203"/>
              <a:gd name="T6" fmla="*/ 0 w 274"/>
              <a:gd name="T7" fmla="*/ 203 h 203"/>
              <a:gd name="T8" fmla="*/ 137 w 274"/>
              <a:gd name="T9" fmla="*/ 203 h 203"/>
              <a:gd name="T10" fmla="*/ 274 w 274"/>
              <a:gd name="T11" fmla="*/ 203 h 203"/>
              <a:gd name="T12" fmla="*/ 263 w 274"/>
              <a:gd name="T13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4" h="203">
                <a:moveTo>
                  <a:pt x="263" y="0"/>
                </a:moveTo>
                <a:lnTo>
                  <a:pt x="137" y="0"/>
                </a:lnTo>
                <a:lnTo>
                  <a:pt x="12" y="0"/>
                </a:lnTo>
                <a:lnTo>
                  <a:pt x="0" y="203"/>
                </a:lnTo>
                <a:lnTo>
                  <a:pt x="137" y="203"/>
                </a:lnTo>
                <a:lnTo>
                  <a:pt x="274" y="203"/>
                </a:lnTo>
                <a:lnTo>
                  <a:pt x="263" y="0"/>
                </a:lnTo>
                <a:close/>
              </a:path>
            </a:pathLst>
          </a:custGeom>
          <a:solidFill>
            <a:srgbClr val="EEE9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37"/>
          <p:cNvSpPr>
            <a:spLocks/>
          </p:cNvSpPr>
          <p:nvPr/>
        </p:nvSpPr>
        <p:spPr bwMode="auto">
          <a:xfrm>
            <a:off x="6393982" y="2757778"/>
            <a:ext cx="606374" cy="60537"/>
          </a:xfrm>
          <a:custGeom>
            <a:avLst/>
            <a:gdLst>
              <a:gd name="T0" fmla="*/ 300 w 601"/>
              <a:gd name="T1" fmla="*/ 0 h 45"/>
              <a:gd name="T2" fmla="*/ 0 w 601"/>
              <a:gd name="T3" fmla="*/ 0 h 45"/>
              <a:gd name="T4" fmla="*/ 0 w 601"/>
              <a:gd name="T5" fmla="*/ 45 h 45"/>
              <a:gd name="T6" fmla="*/ 300 w 601"/>
              <a:gd name="T7" fmla="*/ 45 h 45"/>
              <a:gd name="T8" fmla="*/ 601 w 601"/>
              <a:gd name="T9" fmla="*/ 45 h 45"/>
              <a:gd name="T10" fmla="*/ 601 w 601"/>
              <a:gd name="T11" fmla="*/ 0 h 45"/>
              <a:gd name="T12" fmla="*/ 300 w 601"/>
              <a:gd name="T13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1" h="45">
                <a:moveTo>
                  <a:pt x="300" y="0"/>
                </a:moveTo>
                <a:lnTo>
                  <a:pt x="0" y="0"/>
                </a:lnTo>
                <a:lnTo>
                  <a:pt x="0" y="45"/>
                </a:lnTo>
                <a:lnTo>
                  <a:pt x="300" y="45"/>
                </a:lnTo>
                <a:lnTo>
                  <a:pt x="601" y="45"/>
                </a:lnTo>
                <a:lnTo>
                  <a:pt x="601" y="0"/>
                </a:lnTo>
                <a:lnTo>
                  <a:pt x="300" y="0"/>
                </a:lnTo>
                <a:close/>
              </a:path>
            </a:pathLst>
          </a:custGeom>
          <a:solidFill>
            <a:srgbClr val="1221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6493866" y="2449714"/>
            <a:ext cx="260307" cy="121073"/>
          </a:xfrm>
          <a:prstGeom prst="rect">
            <a:avLst/>
          </a:prstGeom>
          <a:solidFill>
            <a:srgbClr val="EEE9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39"/>
          <p:cNvSpPr>
            <a:spLocks/>
          </p:cNvSpPr>
          <p:nvPr/>
        </p:nvSpPr>
        <p:spPr bwMode="auto">
          <a:xfrm>
            <a:off x="6493866" y="2179317"/>
            <a:ext cx="260307" cy="270397"/>
          </a:xfrm>
          <a:custGeom>
            <a:avLst/>
            <a:gdLst>
              <a:gd name="T0" fmla="*/ 109 w 109"/>
              <a:gd name="T1" fmla="*/ 85 h 85"/>
              <a:gd name="T2" fmla="*/ 0 w 109"/>
              <a:gd name="T3" fmla="*/ 85 h 85"/>
              <a:gd name="T4" fmla="*/ 69 w 109"/>
              <a:gd name="T5" fmla="*/ 44 h 85"/>
              <a:gd name="T6" fmla="*/ 69 w 109"/>
              <a:gd name="T7" fmla="*/ 11 h 85"/>
              <a:gd name="T8" fmla="*/ 76 w 109"/>
              <a:gd name="T9" fmla="*/ 0 h 85"/>
              <a:gd name="T10" fmla="*/ 85 w 109"/>
              <a:gd name="T11" fmla="*/ 0 h 85"/>
              <a:gd name="T12" fmla="*/ 85 w 109"/>
              <a:gd name="T13" fmla="*/ 52 h 85"/>
              <a:gd name="T14" fmla="*/ 109 w 109"/>
              <a:gd name="T15" fmla="*/ 8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9" h="85">
                <a:moveTo>
                  <a:pt x="109" y="85"/>
                </a:moveTo>
                <a:cubicBezTo>
                  <a:pt x="0" y="85"/>
                  <a:pt x="0" y="85"/>
                  <a:pt x="0" y="85"/>
                </a:cubicBezTo>
                <a:cubicBezTo>
                  <a:pt x="69" y="44"/>
                  <a:pt x="69" y="44"/>
                  <a:pt x="69" y="44"/>
                </a:cubicBezTo>
                <a:cubicBezTo>
                  <a:pt x="69" y="44"/>
                  <a:pt x="69" y="19"/>
                  <a:pt x="69" y="11"/>
                </a:cubicBezTo>
                <a:cubicBezTo>
                  <a:pt x="69" y="3"/>
                  <a:pt x="72" y="0"/>
                  <a:pt x="76" y="0"/>
                </a:cubicBezTo>
                <a:cubicBezTo>
                  <a:pt x="80" y="0"/>
                  <a:pt x="85" y="0"/>
                  <a:pt x="85" y="0"/>
                </a:cubicBezTo>
                <a:cubicBezTo>
                  <a:pt x="85" y="52"/>
                  <a:pt x="85" y="52"/>
                  <a:pt x="85" y="52"/>
                </a:cubicBezTo>
                <a:lnTo>
                  <a:pt x="109" y="85"/>
                </a:lnTo>
                <a:close/>
              </a:path>
            </a:pathLst>
          </a:custGeom>
          <a:solidFill>
            <a:srgbClr val="F64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40"/>
          <p:cNvSpPr>
            <a:spLocks/>
          </p:cNvSpPr>
          <p:nvPr/>
        </p:nvSpPr>
        <p:spPr bwMode="auto">
          <a:xfrm>
            <a:off x="6834889" y="3298570"/>
            <a:ext cx="174547" cy="556936"/>
          </a:xfrm>
          <a:custGeom>
            <a:avLst/>
            <a:gdLst>
              <a:gd name="T0" fmla="*/ 0 w 173"/>
              <a:gd name="T1" fmla="*/ 0 h 414"/>
              <a:gd name="T2" fmla="*/ 24 w 173"/>
              <a:gd name="T3" fmla="*/ 414 h 414"/>
              <a:gd name="T4" fmla="*/ 173 w 173"/>
              <a:gd name="T5" fmla="*/ 414 h 414"/>
              <a:gd name="T6" fmla="*/ 145 w 173"/>
              <a:gd name="T7" fmla="*/ 0 h 414"/>
              <a:gd name="T8" fmla="*/ 0 w 173"/>
              <a:gd name="T9" fmla="*/ 0 h 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3" h="414">
                <a:moveTo>
                  <a:pt x="0" y="0"/>
                </a:moveTo>
                <a:lnTo>
                  <a:pt x="24" y="414"/>
                </a:lnTo>
                <a:lnTo>
                  <a:pt x="173" y="414"/>
                </a:lnTo>
                <a:lnTo>
                  <a:pt x="145" y="0"/>
                </a:lnTo>
                <a:lnTo>
                  <a:pt x="0" y="0"/>
                </a:lnTo>
                <a:close/>
              </a:path>
            </a:pathLst>
          </a:custGeom>
          <a:solidFill>
            <a:srgbClr val="8E1F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41"/>
          <p:cNvSpPr>
            <a:spLocks/>
          </p:cNvSpPr>
          <p:nvPr/>
        </p:nvSpPr>
        <p:spPr bwMode="auto">
          <a:xfrm>
            <a:off x="6537251" y="3298570"/>
            <a:ext cx="321853" cy="556936"/>
          </a:xfrm>
          <a:custGeom>
            <a:avLst/>
            <a:gdLst>
              <a:gd name="T0" fmla="*/ 295 w 319"/>
              <a:gd name="T1" fmla="*/ 0 h 414"/>
              <a:gd name="T2" fmla="*/ 158 w 319"/>
              <a:gd name="T3" fmla="*/ 0 h 414"/>
              <a:gd name="T4" fmla="*/ 21 w 319"/>
              <a:gd name="T5" fmla="*/ 0 h 414"/>
              <a:gd name="T6" fmla="*/ 0 w 319"/>
              <a:gd name="T7" fmla="*/ 414 h 414"/>
              <a:gd name="T8" fmla="*/ 158 w 319"/>
              <a:gd name="T9" fmla="*/ 414 h 414"/>
              <a:gd name="T10" fmla="*/ 319 w 319"/>
              <a:gd name="T11" fmla="*/ 414 h 414"/>
              <a:gd name="T12" fmla="*/ 295 w 319"/>
              <a:gd name="T13" fmla="*/ 0 h 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9" h="414">
                <a:moveTo>
                  <a:pt x="295" y="0"/>
                </a:moveTo>
                <a:lnTo>
                  <a:pt x="158" y="0"/>
                </a:lnTo>
                <a:lnTo>
                  <a:pt x="21" y="0"/>
                </a:lnTo>
                <a:lnTo>
                  <a:pt x="0" y="414"/>
                </a:lnTo>
                <a:lnTo>
                  <a:pt x="158" y="414"/>
                </a:lnTo>
                <a:lnTo>
                  <a:pt x="319" y="414"/>
                </a:lnTo>
                <a:lnTo>
                  <a:pt x="295" y="0"/>
                </a:lnTo>
                <a:close/>
              </a:path>
            </a:pathLst>
          </a:custGeom>
          <a:gradFill flip="none" rotWithShape="1">
            <a:gsLst>
              <a:gs pos="100000">
                <a:srgbClr val="F8716A"/>
              </a:gs>
              <a:gs pos="38000">
                <a:srgbClr val="F6443B"/>
              </a:gs>
            </a:gsLst>
            <a:lin ang="27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42"/>
          <p:cNvSpPr>
            <a:spLocks/>
          </p:cNvSpPr>
          <p:nvPr/>
        </p:nvSpPr>
        <p:spPr bwMode="auto">
          <a:xfrm>
            <a:off x="6876256" y="4272536"/>
            <a:ext cx="185645" cy="555591"/>
          </a:xfrm>
          <a:custGeom>
            <a:avLst/>
            <a:gdLst>
              <a:gd name="T0" fmla="*/ 0 w 184"/>
              <a:gd name="T1" fmla="*/ 0 h 413"/>
              <a:gd name="T2" fmla="*/ 21 w 184"/>
              <a:gd name="T3" fmla="*/ 413 h 413"/>
              <a:gd name="T4" fmla="*/ 184 w 184"/>
              <a:gd name="T5" fmla="*/ 413 h 413"/>
              <a:gd name="T6" fmla="*/ 156 w 184"/>
              <a:gd name="T7" fmla="*/ 0 h 413"/>
              <a:gd name="T8" fmla="*/ 0 w 184"/>
              <a:gd name="T9" fmla="*/ 0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4" h="413">
                <a:moveTo>
                  <a:pt x="0" y="0"/>
                </a:moveTo>
                <a:lnTo>
                  <a:pt x="21" y="413"/>
                </a:lnTo>
                <a:lnTo>
                  <a:pt x="184" y="413"/>
                </a:lnTo>
                <a:lnTo>
                  <a:pt x="156" y="0"/>
                </a:lnTo>
                <a:lnTo>
                  <a:pt x="0" y="0"/>
                </a:lnTo>
                <a:close/>
              </a:path>
            </a:pathLst>
          </a:custGeom>
          <a:solidFill>
            <a:srgbClr val="8E1F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43"/>
          <p:cNvSpPr>
            <a:spLocks noChangeArrowheads="1"/>
          </p:cNvSpPr>
          <p:nvPr/>
        </p:nvSpPr>
        <p:spPr bwMode="auto">
          <a:xfrm>
            <a:off x="6598796" y="2570786"/>
            <a:ext cx="195735" cy="145288"/>
          </a:xfrm>
          <a:prstGeom prst="rect">
            <a:avLst/>
          </a:prstGeom>
          <a:solidFill>
            <a:srgbClr val="1256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44"/>
          <p:cNvSpPr>
            <a:spLocks noChangeArrowheads="1"/>
          </p:cNvSpPr>
          <p:nvPr/>
        </p:nvSpPr>
        <p:spPr bwMode="auto">
          <a:xfrm>
            <a:off x="6754173" y="2449714"/>
            <a:ext cx="148315" cy="121073"/>
          </a:xfrm>
          <a:prstGeom prst="rect">
            <a:avLst/>
          </a:prstGeom>
          <a:solidFill>
            <a:srgbClr val="9191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45"/>
          <p:cNvSpPr>
            <a:spLocks/>
          </p:cNvSpPr>
          <p:nvPr/>
        </p:nvSpPr>
        <p:spPr bwMode="auto">
          <a:xfrm>
            <a:off x="6696664" y="2179317"/>
            <a:ext cx="205824" cy="270397"/>
          </a:xfrm>
          <a:custGeom>
            <a:avLst/>
            <a:gdLst>
              <a:gd name="T0" fmla="*/ 86 w 86"/>
              <a:gd name="T1" fmla="*/ 85 h 85"/>
              <a:gd name="T2" fmla="*/ 24 w 86"/>
              <a:gd name="T3" fmla="*/ 85 h 85"/>
              <a:gd name="T4" fmla="*/ 0 w 86"/>
              <a:gd name="T5" fmla="*/ 52 h 85"/>
              <a:gd name="T6" fmla="*/ 0 w 86"/>
              <a:gd name="T7" fmla="*/ 0 h 85"/>
              <a:gd name="T8" fmla="*/ 9 w 86"/>
              <a:gd name="T9" fmla="*/ 0 h 85"/>
              <a:gd name="T10" fmla="*/ 17 w 86"/>
              <a:gd name="T11" fmla="*/ 11 h 85"/>
              <a:gd name="T12" fmla="*/ 17 w 86"/>
              <a:gd name="T13" fmla="*/ 44 h 85"/>
              <a:gd name="T14" fmla="*/ 86 w 86"/>
              <a:gd name="T15" fmla="*/ 8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6" h="85">
                <a:moveTo>
                  <a:pt x="86" y="85"/>
                </a:moveTo>
                <a:cubicBezTo>
                  <a:pt x="24" y="85"/>
                  <a:pt x="24" y="85"/>
                  <a:pt x="24" y="85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5" y="0"/>
                  <a:pt x="9" y="0"/>
                </a:cubicBezTo>
                <a:cubicBezTo>
                  <a:pt x="13" y="0"/>
                  <a:pt x="17" y="3"/>
                  <a:pt x="17" y="11"/>
                </a:cubicBezTo>
                <a:cubicBezTo>
                  <a:pt x="17" y="19"/>
                  <a:pt x="17" y="44"/>
                  <a:pt x="17" y="44"/>
                </a:cubicBezTo>
                <a:lnTo>
                  <a:pt x="86" y="85"/>
                </a:lnTo>
                <a:close/>
              </a:path>
            </a:pathLst>
          </a:custGeom>
          <a:solidFill>
            <a:srgbClr val="8E1F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6"/>
          <p:cNvSpPr>
            <a:spLocks/>
          </p:cNvSpPr>
          <p:nvPr/>
        </p:nvSpPr>
        <p:spPr bwMode="auto">
          <a:xfrm>
            <a:off x="4493134" y="3718290"/>
            <a:ext cx="2909789" cy="1927752"/>
          </a:xfrm>
          <a:custGeom>
            <a:avLst/>
            <a:gdLst>
              <a:gd name="T0" fmla="*/ 0 w 2884"/>
              <a:gd name="T1" fmla="*/ 1433 h 1433"/>
              <a:gd name="T2" fmla="*/ 2884 w 2884"/>
              <a:gd name="T3" fmla="*/ 1433 h 1433"/>
              <a:gd name="T4" fmla="*/ 1452 w 2884"/>
              <a:gd name="T5" fmla="*/ 0 h 1433"/>
              <a:gd name="T6" fmla="*/ 0 w 2884"/>
              <a:gd name="T7" fmla="*/ 1433 h 1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4" h="1433">
                <a:moveTo>
                  <a:pt x="0" y="1433"/>
                </a:moveTo>
                <a:lnTo>
                  <a:pt x="2884" y="1433"/>
                </a:lnTo>
                <a:lnTo>
                  <a:pt x="1452" y="0"/>
                </a:lnTo>
                <a:lnTo>
                  <a:pt x="0" y="1433"/>
                </a:lnTo>
                <a:close/>
              </a:path>
            </a:pathLst>
          </a:custGeom>
          <a:gradFill>
            <a:gsLst>
              <a:gs pos="100000">
                <a:srgbClr val="B0F7F4"/>
              </a:gs>
              <a:gs pos="0">
                <a:schemeClr val="bg1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47"/>
          <p:cNvSpPr>
            <a:spLocks/>
          </p:cNvSpPr>
          <p:nvPr/>
        </p:nvSpPr>
        <p:spPr bwMode="auto">
          <a:xfrm>
            <a:off x="6706753" y="4717816"/>
            <a:ext cx="1402430" cy="928227"/>
          </a:xfrm>
          <a:custGeom>
            <a:avLst/>
            <a:gdLst>
              <a:gd name="T0" fmla="*/ 0 w 1390"/>
              <a:gd name="T1" fmla="*/ 690 h 690"/>
              <a:gd name="T2" fmla="*/ 1390 w 1390"/>
              <a:gd name="T3" fmla="*/ 690 h 690"/>
              <a:gd name="T4" fmla="*/ 700 w 1390"/>
              <a:gd name="T5" fmla="*/ 0 h 690"/>
              <a:gd name="T6" fmla="*/ 0 w 1390"/>
              <a:gd name="T7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90" h="690">
                <a:moveTo>
                  <a:pt x="0" y="690"/>
                </a:moveTo>
                <a:lnTo>
                  <a:pt x="1390" y="690"/>
                </a:lnTo>
                <a:lnTo>
                  <a:pt x="700" y="0"/>
                </a:lnTo>
                <a:lnTo>
                  <a:pt x="0" y="690"/>
                </a:lnTo>
                <a:close/>
              </a:path>
            </a:pathLst>
          </a:custGeom>
          <a:gradFill>
            <a:gsLst>
              <a:gs pos="100000">
                <a:srgbClr val="B0F7F4"/>
              </a:gs>
              <a:gs pos="0">
                <a:schemeClr val="bg1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2332" y="5647558"/>
            <a:ext cx="9141668" cy="1210442"/>
          </a:xfrm>
          <a:prstGeom prst="rect">
            <a:avLst/>
          </a:prstGeom>
          <a:gradFill flip="none" rotWithShape="1">
            <a:gsLst>
              <a:gs pos="100000">
                <a:srgbClr val="070C1E"/>
              </a:gs>
              <a:gs pos="0">
                <a:srgbClr val="122141"/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49"/>
          <p:cNvSpPr>
            <a:spLocks/>
          </p:cNvSpPr>
          <p:nvPr/>
        </p:nvSpPr>
        <p:spPr bwMode="auto">
          <a:xfrm>
            <a:off x="243469" y="5646043"/>
            <a:ext cx="1247053" cy="827333"/>
          </a:xfrm>
          <a:custGeom>
            <a:avLst/>
            <a:gdLst>
              <a:gd name="T0" fmla="*/ 0 w 1236"/>
              <a:gd name="T1" fmla="*/ 0 h 615"/>
              <a:gd name="T2" fmla="*/ 1236 w 1236"/>
              <a:gd name="T3" fmla="*/ 0 h 615"/>
              <a:gd name="T4" fmla="*/ 621 w 1236"/>
              <a:gd name="T5" fmla="*/ 615 h 615"/>
              <a:gd name="T6" fmla="*/ 0 w 1236"/>
              <a:gd name="T7" fmla="*/ 0 h 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36" h="615">
                <a:moveTo>
                  <a:pt x="0" y="0"/>
                </a:moveTo>
                <a:lnTo>
                  <a:pt x="1236" y="0"/>
                </a:lnTo>
                <a:lnTo>
                  <a:pt x="621" y="615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00000">
                <a:srgbClr val="B0F7F4">
                  <a:alpha val="10000"/>
                </a:srgbClr>
              </a:gs>
              <a:gs pos="21000">
                <a:srgbClr val="B0F7F4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50"/>
          <p:cNvSpPr>
            <a:spLocks/>
          </p:cNvSpPr>
          <p:nvPr/>
        </p:nvSpPr>
        <p:spPr bwMode="auto">
          <a:xfrm>
            <a:off x="918451" y="5646043"/>
            <a:ext cx="1924053" cy="1275303"/>
          </a:xfrm>
          <a:custGeom>
            <a:avLst/>
            <a:gdLst>
              <a:gd name="T0" fmla="*/ 0 w 1907"/>
              <a:gd name="T1" fmla="*/ 0 h 948"/>
              <a:gd name="T2" fmla="*/ 1907 w 1907"/>
              <a:gd name="T3" fmla="*/ 0 h 948"/>
              <a:gd name="T4" fmla="*/ 962 w 1907"/>
              <a:gd name="T5" fmla="*/ 948 h 948"/>
              <a:gd name="T6" fmla="*/ 0 w 1907"/>
              <a:gd name="T7" fmla="*/ 0 h 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7" h="948">
                <a:moveTo>
                  <a:pt x="0" y="0"/>
                </a:moveTo>
                <a:lnTo>
                  <a:pt x="1907" y="0"/>
                </a:lnTo>
                <a:lnTo>
                  <a:pt x="962" y="94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00000">
                <a:srgbClr val="B0F7F4">
                  <a:alpha val="20000"/>
                </a:srgbClr>
              </a:gs>
              <a:gs pos="22000">
                <a:srgbClr val="B0F7F4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51"/>
          <p:cNvSpPr>
            <a:spLocks/>
          </p:cNvSpPr>
          <p:nvPr/>
        </p:nvSpPr>
        <p:spPr bwMode="auto">
          <a:xfrm>
            <a:off x="3121981" y="5646042"/>
            <a:ext cx="753680" cy="499090"/>
          </a:xfrm>
          <a:custGeom>
            <a:avLst/>
            <a:gdLst>
              <a:gd name="T0" fmla="*/ 0 w 747"/>
              <a:gd name="T1" fmla="*/ 0 h 371"/>
              <a:gd name="T2" fmla="*/ 747 w 747"/>
              <a:gd name="T3" fmla="*/ 0 h 371"/>
              <a:gd name="T4" fmla="*/ 376 w 747"/>
              <a:gd name="T5" fmla="*/ 371 h 371"/>
              <a:gd name="T6" fmla="*/ 0 w 747"/>
              <a:gd name="T7" fmla="*/ 0 h 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7" h="371">
                <a:moveTo>
                  <a:pt x="0" y="0"/>
                </a:moveTo>
                <a:lnTo>
                  <a:pt x="747" y="0"/>
                </a:lnTo>
                <a:lnTo>
                  <a:pt x="376" y="37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00000">
                <a:srgbClr val="B0F7F4">
                  <a:alpha val="20000"/>
                </a:srgbClr>
              </a:gs>
              <a:gs pos="22000">
                <a:srgbClr val="B0F7F4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52"/>
          <p:cNvSpPr>
            <a:spLocks/>
          </p:cNvSpPr>
          <p:nvPr/>
        </p:nvSpPr>
        <p:spPr bwMode="auto">
          <a:xfrm>
            <a:off x="7603703" y="5646042"/>
            <a:ext cx="1463975" cy="969930"/>
          </a:xfrm>
          <a:custGeom>
            <a:avLst/>
            <a:gdLst>
              <a:gd name="T0" fmla="*/ 0 w 1451"/>
              <a:gd name="T1" fmla="*/ 0 h 721"/>
              <a:gd name="T2" fmla="*/ 1451 w 1451"/>
              <a:gd name="T3" fmla="*/ 0 h 721"/>
              <a:gd name="T4" fmla="*/ 730 w 1451"/>
              <a:gd name="T5" fmla="*/ 721 h 721"/>
              <a:gd name="T6" fmla="*/ 0 w 1451"/>
              <a:gd name="T7" fmla="*/ 0 h 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1" h="721">
                <a:moveTo>
                  <a:pt x="0" y="0"/>
                </a:moveTo>
                <a:lnTo>
                  <a:pt x="1451" y="0"/>
                </a:lnTo>
                <a:lnTo>
                  <a:pt x="730" y="72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00000">
                <a:srgbClr val="B0F7F4">
                  <a:alpha val="24000"/>
                </a:srgbClr>
              </a:gs>
              <a:gs pos="7000">
                <a:srgbClr val="B0F7F4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53"/>
          <p:cNvSpPr>
            <a:spLocks/>
          </p:cNvSpPr>
          <p:nvPr/>
        </p:nvSpPr>
        <p:spPr bwMode="auto">
          <a:xfrm>
            <a:off x="6310239" y="5646043"/>
            <a:ext cx="772850" cy="1478658"/>
          </a:xfrm>
          <a:custGeom>
            <a:avLst/>
            <a:gdLst>
              <a:gd name="T0" fmla="*/ 324 w 324"/>
              <a:gd name="T1" fmla="*/ 0 h 956"/>
              <a:gd name="T2" fmla="*/ 253 w 324"/>
              <a:gd name="T3" fmla="*/ 0 h 956"/>
              <a:gd name="T4" fmla="*/ 72 w 324"/>
              <a:gd name="T5" fmla="*/ 0 h 956"/>
              <a:gd name="T6" fmla="*/ 0 w 324"/>
              <a:gd name="T7" fmla="*/ 0 h 956"/>
              <a:gd name="T8" fmla="*/ 9 w 324"/>
              <a:gd name="T9" fmla="*/ 123 h 956"/>
              <a:gd name="T10" fmla="*/ 22 w 324"/>
              <a:gd name="T11" fmla="*/ 299 h 956"/>
              <a:gd name="T12" fmla="*/ 22 w 324"/>
              <a:gd name="T13" fmla="*/ 299 h 956"/>
              <a:gd name="T14" fmla="*/ 31 w 324"/>
              <a:gd name="T15" fmla="*/ 429 h 956"/>
              <a:gd name="T16" fmla="*/ 44 w 324"/>
              <a:gd name="T17" fmla="*/ 604 h 956"/>
              <a:gd name="T18" fmla="*/ 44 w 324"/>
              <a:gd name="T19" fmla="*/ 604 h 956"/>
              <a:gd name="T20" fmla="*/ 50 w 324"/>
              <a:gd name="T21" fmla="*/ 690 h 956"/>
              <a:gd name="T22" fmla="*/ 35 w 324"/>
              <a:gd name="T23" fmla="*/ 755 h 956"/>
              <a:gd name="T24" fmla="*/ 35 w 324"/>
              <a:gd name="T25" fmla="*/ 774 h 956"/>
              <a:gd name="T26" fmla="*/ 63 w 324"/>
              <a:gd name="T27" fmla="*/ 774 h 956"/>
              <a:gd name="T28" fmla="*/ 63 w 324"/>
              <a:gd name="T29" fmla="*/ 787 h 956"/>
              <a:gd name="T30" fmla="*/ 102 w 324"/>
              <a:gd name="T31" fmla="*/ 787 h 956"/>
              <a:gd name="T32" fmla="*/ 102 w 324"/>
              <a:gd name="T33" fmla="*/ 833 h 956"/>
              <a:gd name="T34" fmla="*/ 77 w 324"/>
              <a:gd name="T35" fmla="*/ 833 h 956"/>
              <a:gd name="T36" fmla="*/ 77 w 324"/>
              <a:gd name="T37" fmla="*/ 871 h 956"/>
              <a:gd name="T38" fmla="*/ 146 w 324"/>
              <a:gd name="T39" fmla="*/ 912 h 956"/>
              <a:gd name="T40" fmla="*/ 146 w 324"/>
              <a:gd name="T41" fmla="*/ 945 h 956"/>
              <a:gd name="T42" fmla="*/ 153 w 324"/>
              <a:gd name="T43" fmla="*/ 956 h 956"/>
              <a:gd name="T44" fmla="*/ 162 w 324"/>
              <a:gd name="T45" fmla="*/ 956 h 956"/>
              <a:gd name="T46" fmla="*/ 171 w 324"/>
              <a:gd name="T47" fmla="*/ 956 h 956"/>
              <a:gd name="T48" fmla="*/ 179 w 324"/>
              <a:gd name="T49" fmla="*/ 945 h 956"/>
              <a:gd name="T50" fmla="*/ 179 w 324"/>
              <a:gd name="T51" fmla="*/ 912 h 956"/>
              <a:gd name="T52" fmla="*/ 248 w 324"/>
              <a:gd name="T53" fmla="*/ 871 h 956"/>
              <a:gd name="T54" fmla="*/ 248 w 324"/>
              <a:gd name="T55" fmla="*/ 833 h 956"/>
              <a:gd name="T56" fmla="*/ 222 w 324"/>
              <a:gd name="T57" fmla="*/ 833 h 956"/>
              <a:gd name="T58" fmla="*/ 222 w 324"/>
              <a:gd name="T59" fmla="*/ 787 h 956"/>
              <a:gd name="T60" fmla="*/ 261 w 324"/>
              <a:gd name="T61" fmla="*/ 787 h 956"/>
              <a:gd name="T62" fmla="*/ 261 w 324"/>
              <a:gd name="T63" fmla="*/ 774 h 956"/>
              <a:gd name="T64" fmla="*/ 289 w 324"/>
              <a:gd name="T65" fmla="*/ 774 h 956"/>
              <a:gd name="T66" fmla="*/ 289 w 324"/>
              <a:gd name="T67" fmla="*/ 755 h 956"/>
              <a:gd name="T68" fmla="*/ 275 w 324"/>
              <a:gd name="T69" fmla="*/ 690 h 956"/>
              <a:gd name="T70" fmla="*/ 281 w 324"/>
              <a:gd name="T71" fmla="*/ 604 h 956"/>
              <a:gd name="T72" fmla="*/ 281 w 324"/>
              <a:gd name="T73" fmla="*/ 604 h 956"/>
              <a:gd name="T74" fmla="*/ 293 w 324"/>
              <a:gd name="T75" fmla="*/ 429 h 956"/>
              <a:gd name="T76" fmla="*/ 303 w 324"/>
              <a:gd name="T77" fmla="*/ 299 h 956"/>
              <a:gd name="T78" fmla="*/ 303 w 324"/>
              <a:gd name="T79" fmla="*/ 299 h 956"/>
              <a:gd name="T80" fmla="*/ 315 w 324"/>
              <a:gd name="T81" fmla="*/ 123 h 956"/>
              <a:gd name="T82" fmla="*/ 324 w 324"/>
              <a:gd name="T83" fmla="*/ 0 h 9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24" h="956">
                <a:moveTo>
                  <a:pt x="324" y="0"/>
                </a:moveTo>
                <a:cubicBezTo>
                  <a:pt x="253" y="0"/>
                  <a:pt x="253" y="0"/>
                  <a:pt x="253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0" y="0"/>
                  <a:pt x="0" y="0"/>
                  <a:pt x="0" y="0"/>
                </a:cubicBezTo>
                <a:cubicBezTo>
                  <a:pt x="9" y="123"/>
                  <a:pt x="9" y="123"/>
                  <a:pt x="9" y="123"/>
                </a:cubicBezTo>
                <a:cubicBezTo>
                  <a:pt x="22" y="299"/>
                  <a:pt x="22" y="299"/>
                  <a:pt x="22" y="299"/>
                </a:cubicBezTo>
                <a:cubicBezTo>
                  <a:pt x="22" y="299"/>
                  <a:pt x="22" y="299"/>
                  <a:pt x="22" y="299"/>
                </a:cubicBezTo>
                <a:cubicBezTo>
                  <a:pt x="31" y="429"/>
                  <a:pt x="31" y="429"/>
                  <a:pt x="31" y="429"/>
                </a:cubicBezTo>
                <a:cubicBezTo>
                  <a:pt x="44" y="604"/>
                  <a:pt x="44" y="604"/>
                  <a:pt x="44" y="604"/>
                </a:cubicBezTo>
                <a:cubicBezTo>
                  <a:pt x="44" y="604"/>
                  <a:pt x="44" y="604"/>
                  <a:pt x="44" y="604"/>
                </a:cubicBezTo>
                <a:cubicBezTo>
                  <a:pt x="50" y="690"/>
                  <a:pt x="50" y="690"/>
                  <a:pt x="50" y="690"/>
                </a:cubicBezTo>
                <a:cubicBezTo>
                  <a:pt x="35" y="755"/>
                  <a:pt x="35" y="755"/>
                  <a:pt x="35" y="755"/>
                </a:cubicBezTo>
                <a:cubicBezTo>
                  <a:pt x="35" y="774"/>
                  <a:pt x="35" y="774"/>
                  <a:pt x="35" y="774"/>
                </a:cubicBezTo>
                <a:cubicBezTo>
                  <a:pt x="63" y="774"/>
                  <a:pt x="63" y="774"/>
                  <a:pt x="63" y="774"/>
                </a:cubicBezTo>
                <a:cubicBezTo>
                  <a:pt x="63" y="787"/>
                  <a:pt x="63" y="787"/>
                  <a:pt x="63" y="787"/>
                </a:cubicBezTo>
                <a:cubicBezTo>
                  <a:pt x="102" y="787"/>
                  <a:pt x="102" y="787"/>
                  <a:pt x="102" y="787"/>
                </a:cubicBezTo>
                <a:cubicBezTo>
                  <a:pt x="102" y="833"/>
                  <a:pt x="102" y="833"/>
                  <a:pt x="102" y="833"/>
                </a:cubicBezTo>
                <a:cubicBezTo>
                  <a:pt x="77" y="833"/>
                  <a:pt x="77" y="833"/>
                  <a:pt x="77" y="833"/>
                </a:cubicBezTo>
                <a:cubicBezTo>
                  <a:pt x="77" y="871"/>
                  <a:pt x="77" y="871"/>
                  <a:pt x="77" y="871"/>
                </a:cubicBezTo>
                <a:cubicBezTo>
                  <a:pt x="146" y="912"/>
                  <a:pt x="146" y="912"/>
                  <a:pt x="146" y="912"/>
                </a:cubicBezTo>
                <a:cubicBezTo>
                  <a:pt x="146" y="912"/>
                  <a:pt x="146" y="937"/>
                  <a:pt x="146" y="945"/>
                </a:cubicBezTo>
                <a:cubicBezTo>
                  <a:pt x="146" y="953"/>
                  <a:pt x="149" y="956"/>
                  <a:pt x="153" y="956"/>
                </a:cubicBezTo>
                <a:cubicBezTo>
                  <a:pt x="157" y="956"/>
                  <a:pt x="162" y="956"/>
                  <a:pt x="162" y="956"/>
                </a:cubicBezTo>
                <a:cubicBezTo>
                  <a:pt x="162" y="956"/>
                  <a:pt x="167" y="956"/>
                  <a:pt x="171" y="956"/>
                </a:cubicBezTo>
                <a:cubicBezTo>
                  <a:pt x="175" y="956"/>
                  <a:pt x="179" y="953"/>
                  <a:pt x="179" y="945"/>
                </a:cubicBezTo>
                <a:cubicBezTo>
                  <a:pt x="179" y="937"/>
                  <a:pt x="179" y="912"/>
                  <a:pt x="179" y="912"/>
                </a:cubicBezTo>
                <a:cubicBezTo>
                  <a:pt x="248" y="871"/>
                  <a:pt x="248" y="871"/>
                  <a:pt x="248" y="871"/>
                </a:cubicBezTo>
                <a:cubicBezTo>
                  <a:pt x="248" y="833"/>
                  <a:pt x="248" y="833"/>
                  <a:pt x="248" y="833"/>
                </a:cubicBezTo>
                <a:cubicBezTo>
                  <a:pt x="222" y="833"/>
                  <a:pt x="222" y="833"/>
                  <a:pt x="222" y="833"/>
                </a:cubicBezTo>
                <a:cubicBezTo>
                  <a:pt x="222" y="787"/>
                  <a:pt x="222" y="787"/>
                  <a:pt x="222" y="787"/>
                </a:cubicBezTo>
                <a:cubicBezTo>
                  <a:pt x="261" y="787"/>
                  <a:pt x="261" y="787"/>
                  <a:pt x="261" y="787"/>
                </a:cubicBezTo>
                <a:cubicBezTo>
                  <a:pt x="261" y="774"/>
                  <a:pt x="261" y="774"/>
                  <a:pt x="261" y="774"/>
                </a:cubicBezTo>
                <a:cubicBezTo>
                  <a:pt x="289" y="774"/>
                  <a:pt x="289" y="774"/>
                  <a:pt x="289" y="774"/>
                </a:cubicBezTo>
                <a:cubicBezTo>
                  <a:pt x="289" y="755"/>
                  <a:pt x="289" y="755"/>
                  <a:pt x="289" y="755"/>
                </a:cubicBezTo>
                <a:cubicBezTo>
                  <a:pt x="275" y="690"/>
                  <a:pt x="275" y="690"/>
                  <a:pt x="275" y="690"/>
                </a:cubicBezTo>
                <a:cubicBezTo>
                  <a:pt x="281" y="604"/>
                  <a:pt x="281" y="604"/>
                  <a:pt x="281" y="604"/>
                </a:cubicBezTo>
                <a:cubicBezTo>
                  <a:pt x="281" y="604"/>
                  <a:pt x="281" y="604"/>
                  <a:pt x="281" y="604"/>
                </a:cubicBezTo>
                <a:cubicBezTo>
                  <a:pt x="293" y="429"/>
                  <a:pt x="293" y="429"/>
                  <a:pt x="293" y="429"/>
                </a:cubicBezTo>
                <a:cubicBezTo>
                  <a:pt x="303" y="299"/>
                  <a:pt x="303" y="299"/>
                  <a:pt x="303" y="299"/>
                </a:cubicBezTo>
                <a:cubicBezTo>
                  <a:pt x="303" y="299"/>
                  <a:pt x="303" y="299"/>
                  <a:pt x="303" y="299"/>
                </a:cubicBezTo>
                <a:cubicBezTo>
                  <a:pt x="315" y="123"/>
                  <a:pt x="315" y="123"/>
                  <a:pt x="315" y="123"/>
                </a:cubicBezTo>
                <a:lnTo>
                  <a:pt x="324" y="0"/>
                </a:lnTo>
                <a:close/>
              </a:path>
            </a:pathLst>
          </a:custGeom>
          <a:gradFill flip="none" rotWithShape="1">
            <a:gsLst>
              <a:gs pos="100000">
                <a:srgbClr val="B0F7F4">
                  <a:alpha val="10000"/>
                </a:srgbClr>
              </a:gs>
              <a:gs pos="43000">
                <a:srgbClr val="B0F7F4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54"/>
          <p:cNvSpPr>
            <a:spLocks/>
          </p:cNvSpPr>
          <p:nvPr/>
        </p:nvSpPr>
        <p:spPr bwMode="auto">
          <a:xfrm>
            <a:off x="4087539" y="5646043"/>
            <a:ext cx="3883419" cy="1778429"/>
          </a:xfrm>
          <a:custGeom>
            <a:avLst/>
            <a:gdLst>
              <a:gd name="T0" fmla="*/ 3213 w 3849"/>
              <a:gd name="T1" fmla="*/ 636 h 1322"/>
              <a:gd name="T2" fmla="*/ 2889 w 3849"/>
              <a:gd name="T3" fmla="*/ 317 h 1322"/>
              <a:gd name="T4" fmla="*/ 1884 w 3849"/>
              <a:gd name="T5" fmla="*/ 1322 h 1322"/>
              <a:gd name="T6" fmla="*/ 863 w 3849"/>
              <a:gd name="T7" fmla="*/ 312 h 1322"/>
              <a:gd name="T8" fmla="*/ 594 w 3849"/>
              <a:gd name="T9" fmla="*/ 584 h 1322"/>
              <a:gd name="T10" fmla="*/ 0 w 3849"/>
              <a:gd name="T11" fmla="*/ 0 h 1322"/>
              <a:gd name="T12" fmla="*/ 549 w 3849"/>
              <a:gd name="T13" fmla="*/ 0 h 1322"/>
              <a:gd name="T14" fmla="*/ 1175 w 3849"/>
              <a:gd name="T15" fmla="*/ 0 h 1322"/>
              <a:gd name="T16" fmla="*/ 2570 w 3849"/>
              <a:gd name="T17" fmla="*/ 0 h 1322"/>
              <a:gd name="T18" fmla="*/ 3206 w 3849"/>
              <a:gd name="T19" fmla="*/ 0 h 1322"/>
              <a:gd name="T20" fmla="*/ 3849 w 3849"/>
              <a:gd name="T21" fmla="*/ 0 h 1322"/>
              <a:gd name="T22" fmla="*/ 3213 w 3849"/>
              <a:gd name="T23" fmla="*/ 636 h 1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849" h="1322">
                <a:moveTo>
                  <a:pt x="3213" y="636"/>
                </a:moveTo>
                <a:lnTo>
                  <a:pt x="2889" y="317"/>
                </a:lnTo>
                <a:lnTo>
                  <a:pt x="1884" y="1322"/>
                </a:lnTo>
                <a:lnTo>
                  <a:pt x="863" y="312"/>
                </a:lnTo>
                <a:lnTo>
                  <a:pt x="594" y="584"/>
                </a:lnTo>
                <a:lnTo>
                  <a:pt x="0" y="0"/>
                </a:lnTo>
                <a:lnTo>
                  <a:pt x="549" y="0"/>
                </a:lnTo>
                <a:lnTo>
                  <a:pt x="1175" y="0"/>
                </a:lnTo>
                <a:lnTo>
                  <a:pt x="2570" y="0"/>
                </a:lnTo>
                <a:lnTo>
                  <a:pt x="3206" y="0"/>
                </a:lnTo>
                <a:lnTo>
                  <a:pt x="3849" y="0"/>
                </a:lnTo>
                <a:lnTo>
                  <a:pt x="3213" y="636"/>
                </a:lnTo>
                <a:close/>
              </a:path>
            </a:pathLst>
          </a:custGeom>
          <a:gradFill flip="none" rotWithShape="1">
            <a:gsLst>
              <a:gs pos="100000">
                <a:srgbClr val="B0F7F4">
                  <a:alpha val="24000"/>
                </a:srgbClr>
              </a:gs>
              <a:gs pos="50000">
                <a:srgbClr val="B0F7F4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55"/>
          <p:cNvSpPr>
            <a:spLocks/>
          </p:cNvSpPr>
          <p:nvPr/>
        </p:nvSpPr>
        <p:spPr bwMode="auto">
          <a:xfrm>
            <a:off x="8471394" y="5646042"/>
            <a:ext cx="1152212" cy="764106"/>
          </a:xfrm>
          <a:custGeom>
            <a:avLst/>
            <a:gdLst>
              <a:gd name="T0" fmla="*/ 0 w 1142"/>
              <a:gd name="T1" fmla="*/ 0 h 568"/>
              <a:gd name="T2" fmla="*/ 1142 w 1142"/>
              <a:gd name="T3" fmla="*/ 0 h 568"/>
              <a:gd name="T4" fmla="*/ 575 w 1142"/>
              <a:gd name="T5" fmla="*/ 568 h 568"/>
              <a:gd name="T6" fmla="*/ 0 w 1142"/>
              <a:gd name="T7" fmla="*/ 0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42" h="568">
                <a:moveTo>
                  <a:pt x="0" y="0"/>
                </a:moveTo>
                <a:lnTo>
                  <a:pt x="1142" y="0"/>
                </a:lnTo>
                <a:lnTo>
                  <a:pt x="575" y="56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00000">
                <a:srgbClr val="B0F7F4">
                  <a:alpha val="24000"/>
                </a:srgbClr>
              </a:gs>
              <a:gs pos="28000">
                <a:srgbClr val="B0F7F4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56"/>
          <p:cNvSpPr>
            <a:spLocks/>
          </p:cNvSpPr>
          <p:nvPr/>
        </p:nvSpPr>
        <p:spPr bwMode="auto">
          <a:xfrm>
            <a:off x="2449016" y="5646043"/>
            <a:ext cx="629580" cy="417029"/>
          </a:xfrm>
          <a:custGeom>
            <a:avLst/>
            <a:gdLst>
              <a:gd name="T0" fmla="*/ 0 w 624"/>
              <a:gd name="T1" fmla="*/ 0 h 310"/>
              <a:gd name="T2" fmla="*/ 624 w 624"/>
              <a:gd name="T3" fmla="*/ 0 h 310"/>
              <a:gd name="T4" fmla="*/ 315 w 624"/>
              <a:gd name="T5" fmla="*/ 310 h 310"/>
              <a:gd name="T6" fmla="*/ 0 w 624"/>
              <a:gd name="T7" fmla="*/ 0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24" h="310">
                <a:moveTo>
                  <a:pt x="0" y="0"/>
                </a:moveTo>
                <a:lnTo>
                  <a:pt x="624" y="0"/>
                </a:lnTo>
                <a:lnTo>
                  <a:pt x="315" y="31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00000">
                <a:srgbClr val="B0F7F4">
                  <a:alpha val="20000"/>
                </a:srgbClr>
              </a:gs>
              <a:gs pos="22000">
                <a:srgbClr val="B0F7F4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610723" y="3025483"/>
            <a:ext cx="8327810" cy="1914300"/>
            <a:chOff x="814298" y="3025483"/>
            <a:chExt cx="11103746" cy="1914300"/>
          </a:xfrm>
        </p:grpSpPr>
        <p:sp>
          <p:nvSpPr>
            <p:cNvPr id="60" name="Oval 58"/>
            <p:cNvSpPr>
              <a:spLocks noChangeArrowheads="1"/>
            </p:cNvSpPr>
            <p:nvPr/>
          </p:nvSpPr>
          <p:spPr bwMode="auto">
            <a:xfrm>
              <a:off x="3386428" y="4608849"/>
              <a:ext cx="72644" cy="73989"/>
            </a:xfrm>
            <a:prstGeom prst="ellipse">
              <a:avLst/>
            </a:prstGeom>
            <a:solidFill>
              <a:srgbClr val="B0F7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auto">
            <a:xfrm>
              <a:off x="5030332" y="4828126"/>
              <a:ext cx="73989" cy="73989"/>
            </a:xfrm>
            <a:prstGeom prst="ellipse">
              <a:avLst/>
            </a:prstGeom>
            <a:solidFill>
              <a:srgbClr val="B0F7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auto">
            <a:xfrm>
              <a:off x="5415075" y="3921423"/>
              <a:ext cx="73989" cy="73989"/>
            </a:xfrm>
            <a:prstGeom prst="ellipse">
              <a:avLst/>
            </a:prstGeom>
            <a:solidFill>
              <a:srgbClr val="B0F7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auto">
            <a:xfrm>
              <a:off x="814298" y="4182814"/>
              <a:ext cx="72644" cy="76680"/>
            </a:xfrm>
            <a:prstGeom prst="ellipse">
              <a:avLst/>
            </a:prstGeom>
            <a:solidFill>
              <a:srgbClr val="B0F7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auto">
            <a:xfrm>
              <a:off x="1949695" y="4214689"/>
              <a:ext cx="75334" cy="72644"/>
            </a:xfrm>
            <a:prstGeom prst="ellipse">
              <a:avLst/>
            </a:prstGeom>
            <a:solidFill>
              <a:srgbClr val="125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auto">
            <a:xfrm>
              <a:off x="3917805" y="4007520"/>
              <a:ext cx="76680" cy="73989"/>
            </a:xfrm>
            <a:prstGeom prst="ellipse">
              <a:avLst/>
            </a:prstGeom>
            <a:solidFill>
              <a:srgbClr val="125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auto">
            <a:xfrm>
              <a:off x="4544694" y="3260902"/>
              <a:ext cx="75334" cy="75334"/>
            </a:xfrm>
            <a:prstGeom prst="ellipse">
              <a:avLst/>
            </a:prstGeom>
            <a:solidFill>
              <a:srgbClr val="125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auto">
            <a:xfrm>
              <a:off x="6254515" y="3396773"/>
              <a:ext cx="73989" cy="76680"/>
            </a:xfrm>
            <a:prstGeom prst="ellipse">
              <a:avLst/>
            </a:prstGeom>
            <a:solidFill>
              <a:srgbClr val="125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auto">
            <a:xfrm>
              <a:off x="1739835" y="3260902"/>
              <a:ext cx="75334" cy="75334"/>
            </a:xfrm>
            <a:prstGeom prst="ellipse">
              <a:avLst/>
            </a:prstGeom>
            <a:solidFill>
              <a:srgbClr val="125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auto">
            <a:xfrm>
              <a:off x="1189625" y="4272535"/>
              <a:ext cx="72644" cy="72644"/>
            </a:xfrm>
            <a:prstGeom prst="ellipse">
              <a:avLst/>
            </a:prstGeom>
            <a:solidFill>
              <a:srgbClr val="125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auto">
            <a:xfrm>
              <a:off x="6664818" y="3816493"/>
              <a:ext cx="73989" cy="76680"/>
            </a:xfrm>
            <a:prstGeom prst="ellipse">
              <a:avLst/>
            </a:prstGeom>
            <a:solidFill>
              <a:srgbClr val="125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auto">
            <a:xfrm>
              <a:off x="11845400" y="4214689"/>
              <a:ext cx="72644" cy="72644"/>
            </a:xfrm>
            <a:prstGeom prst="ellipse">
              <a:avLst/>
            </a:prstGeom>
            <a:solidFill>
              <a:srgbClr val="125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auto">
            <a:xfrm>
              <a:off x="10592967" y="3603943"/>
              <a:ext cx="72644" cy="72644"/>
            </a:xfrm>
            <a:prstGeom prst="ellipse">
              <a:avLst/>
            </a:prstGeom>
            <a:solidFill>
              <a:srgbClr val="125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auto">
            <a:xfrm>
              <a:off x="4197618" y="4867139"/>
              <a:ext cx="72644" cy="72644"/>
            </a:xfrm>
            <a:prstGeom prst="ellipse">
              <a:avLst/>
            </a:prstGeom>
            <a:solidFill>
              <a:srgbClr val="125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auto">
            <a:xfrm>
              <a:off x="5596685" y="4643826"/>
              <a:ext cx="76680" cy="76680"/>
            </a:xfrm>
            <a:prstGeom prst="ellipse">
              <a:avLst/>
            </a:prstGeom>
            <a:solidFill>
              <a:srgbClr val="125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auto">
            <a:xfrm>
              <a:off x="2413808" y="3025483"/>
              <a:ext cx="72644" cy="75334"/>
            </a:xfrm>
            <a:prstGeom prst="ellipse">
              <a:avLst/>
            </a:prstGeom>
            <a:solidFill>
              <a:srgbClr val="125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auto">
            <a:xfrm>
              <a:off x="2887338" y="3531299"/>
              <a:ext cx="72644" cy="75334"/>
            </a:xfrm>
            <a:prstGeom prst="ellipse">
              <a:avLst/>
            </a:prstGeom>
            <a:solidFill>
              <a:srgbClr val="B0F7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auto">
            <a:xfrm>
              <a:off x="4025425" y="4214689"/>
              <a:ext cx="76680" cy="72644"/>
            </a:xfrm>
            <a:prstGeom prst="ellipse">
              <a:avLst/>
            </a:prstGeom>
            <a:solidFill>
              <a:srgbClr val="B0F7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auto">
            <a:xfrm>
              <a:off x="11549444" y="3846089"/>
              <a:ext cx="73989" cy="75334"/>
            </a:xfrm>
            <a:prstGeom prst="ellipse">
              <a:avLst/>
            </a:prstGeom>
            <a:solidFill>
              <a:srgbClr val="B0F7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auto">
            <a:xfrm>
              <a:off x="6738807" y="4421859"/>
              <a:ext cx="75334" cy="75334"/>
            </a:xfrm>
            <a:prstGeom prst="ellipse">
              <a:avLst/>
            </a:prstGeom>
            <a:solidFill>
              <a:srgbClr val="B0F7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auto">
            <a:xfrm>
              <a:off x="10812244" y="4119176"/>
              <a:ext cx="76680" cy="76680"/>
            </a:xfrm>
            <a:prstGeom prst="ellipse">
              <a:avLst/>
            </a:prstGeom>
            <a:solidFill>
              <a:srgbClr val="B0F7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auto">
            <a:xfrm>
              <a:off x="6970191" y="3883756"/>
              <a:ext cx="73989" cy="72644"/>
            </a:xfrm>
            <a:prstGeom prst="ellipse">
              <a:avLst/>
            </a:prstGeom>
            <a:solidFill>
              <a:srgbClr val="B0F7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3" name="Group 82"/>
          <p:cNvGrpSpPr>
            <a:grpSpLocks noChangeAspect="1"/>
          </p:cNvGrpSpPr>
          <p:nvPr/>
        </p:nvGrpSpPr>
        <p:grpSpPr bwMode="auto">
          <a:xfrm>
            <a:off x="-440029" y="-37811"/>
            <a:ext cx="329804" cy="2871788"/>
            <a:chOff x="-1745" y="-199"/>
            <a:chExt cx="277" cy="1809"/>
          </a:xfrm>
        </p:grpSpPr>
        <p:sp>
          <p:nvSpPr>
            <p:cNvPr id="85" name="Oval 83"/>
            <p:cNvSpPr>
              <a:spLocks noChangeArrowheads="1"/>
            </p:cNvSpPr>
            <p:nvPr/>
          </p:nvSpPr>
          <p:spPr bwMode="auto">
            <a:xfrm>
              <a:off x="-1745" y="-199"/>
              <a:ext cx="277" cy="268"/>
            </a:xfrm>
            <a:prstGeom prst="ellipse">
              <a:avLst/>
            </a:prstGeom>
            <a:solidFill>
              <a:srgbClr val="070C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auto">
            <a:xfrm>
              <a:off x="-1745" y="109"/>
              <a:ext cx="277" cy="268"/>
            </a:xfrm>
            <a:prstGeom prst="ellipse">
              <a:avLst/>
            </a:prstGeom>
            <a:solidFill>
              <a:srgbClr val="1221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auto">
            <a:xfrm>
              <a:off x="-1745" y="417"/>
              <a:ext cx="277" cy="268"/>
            </a:xfrm>
            <a:prstGeom prst="ellipse">
              <a:avLst/>
            </a:prstGeom>
            <a:solidFill>
              <a:srgbClr val="125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auto">
            <a:xfrm>
              <a:off x="-1745" y="725"/>
              <a:ext cx="277" cy="268"/>
            </a:xfrm>
            <a:prstGeom prst="ellipse">
              <a:avLst/>
            </a:prstGeom>
            <a:solidFill>
              <a:srgbClr val="B0F7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auto">
            <a:xfrm>
              <a:off x="-1745" y="1034"/>
              <a:ext cx="277" cy="268"/>
            </a:xfrm>
            <a:prstGeom prst="ellipse">
              <a:avLst/>
            </a:prstGeom>
            <a:solidFill>
              <a:srgbClr val="F64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auto">
            <a:xfrm>
              <a:off x="-1745" y="1342"/>
              <a:ext cx="277" cy="268"/>
            </a:xfrm>
            <a:prstGeom prst="ellipse">
              <a:avLst/>
            </a:prstGeom>
            <a:solidFill>
              <a:srgbClr val="1938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Freeform 17"/>
          <p:cNvSpPr>
            <a:spLocks/>
          </p:cNvSpPr>
          <p:nvPr/>
        </p:nvSpPr>
        <p:spPr bwMode="auto">
          <a:xfrm>
            <a:off x="3894832" y="4793150"/>
            <a:ext cx="1287410" cy="852893"/>
          </a:xfrm>
          <a:custGeom>
            <a:avLst/>
            <a:gdLst>
              <a:gd name="T0" fmla="*/ 0 w 1276"/>
              <a:gd name="T1" fmla="*/ 634 h 634"/>
              <a:gd name="T2" fmla="*/ 1276 w 1276"/>
              <a:gd name="T3" fmla="*/ 634 h 634"/>
              <a:gd name="T4" fmla="*/ 640 w 1276"/>
              <a:gd name="T5" fmla="*/ 0 h 634"/>
              <a:gd name="T6" fmla="*/ 0 w 1276"/>
              <a:gd name="T7" fmla="*/ 634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76" h="634">
                <a:moveTo>
                  <a:pt x="0" y="634"/>
                </a:moveTo>
                <a:lnTo>
                  <a:pt x="1276" y="634"/>
                </a:lnTo>
                <a:lnTo>
                  <a:pt x="640" y="0"/>
                </a:lnTo>
                <a:lnTo>
                  <a:pt x="0" y="634"/>
                </a:lnTo>
                <a:close/>
              </a:path>
            </a:pathLst>
          </a:custGeom>
          <a:gradFill>
            <a:gsLst>
              <a:gs pos="100000">
                <a:srgbClr val="B0F7F4"/>
              </a:gs>
              <a:gs pos="0">
                <a:schemeClr val="bg1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Freeform 14"/>
          <p:cNvSpPr>
            <a:spLocks/>
          </p:cNvSpPr>
          <p:nvPr/>
        </p:nvSpPr>
        <p:spPr bwMode="auto">
          <a:xfrm flipV="1">
            <a:off x="1645899" y="5646041"/>
            <a:ext cx="338583" cy="224534"/>
          </a:xfrm>
          <a:custGeom>
            <a:avLst/>
            <a:gdLst>
              <a:gd name="T0" fmla="*/ 0 w 380"/>
              <a:gd name="T1" fmla="*/ 189 h 189"/>
              <a:gd name="T2" fmla="*/ 380 w 380"/>
              <a:gd name="T3" fmla="*/ 189 h 189"/>
              <a:gd name="T4" fmla="*/ 191 w 380"/>
              <a:gd name="T5" fmla="*/ 0 h 189"/>
              <a:gd name="T6" fmla="*/ 0 w 380"/>
              <a:gd name="T7" fmla="*/ 189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0" h="189">
                <a:moveTo>
                  <a:pt x="0" y="189"/>
                </a:moveTo>
                <a:lnTo>
                  <a:pt x="380" y="189"/>
                </a:lnTo>
                <a:lnTo>
                  <a:pt x="191" y="0"/>
                </a:lnTo>
                <a:lnTo>
                  <a:pt x="0" y="189"/>
                </a:lnTo>
                <a:close/>
              </a:path>
            </a:pathLst>
          </a:custGeom>
          <a:gradFill>
            <a:gsLst>
              <a:gs pos="100000">
                <a:srgbClr val="122141"/>
              </a:gs>
              <a:gs pos="0">
                <a:srgbClr val="070C1E">
                  <a:alpha val="0"/>
                </a:srgbClr>
              </a:gs>
            </a:gsLst>
            <a:lin ang="162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15"/>
          <p:cNvSpPr>
            <a:spLocks/>
          </p:cNvSpPr>
          <p:nvPr/>
        </p:nvSpPr>
        <p:spPr bwMode="auto">
          <a:xfrm flipV="1">
            <a:off x="1542986" y="5646041"/>
            <a:ext cx="211878" cy="140113"/>
          </a:xfrm>
          <a:custGeom>
            <a:avLst/>
            <a:gdLst>
              <a:gd name="T0" fmla="*/ 0 w 248"/>
              <a:gd name="T1" fmla="*/ 123 h 123"/>
              <a:gd name="T2" fmla="*/ 248 w 248"/>
              <a:gd name="T3" fmla="*/ 123 h 123"/>
              <a:gd name="T4" fmla="*/ 125 w 248"/>
              <a:gd name="T5" fmla="*/ 0 h 123"/>
              <a:gd name="T6" fmla="*/ 0 w 248"/>
              <a:gd name="T7" fmla="*/ 12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8" h="123">
                <a:moveTo>
                  <a:pt x="0" y="123"/>
                </a:moveTo>
                <a:lnTo>
                  <a:pt x="248" y="123"/>
                </a:lnTo>
                <a:lnTo>
                  <a:pt x="125" y="0"/>
                </a:lnTo>
                <a:lnTo>
                  <a:pt x="0" y="123"/>
                </a:lnTo>
                <a:close/>
              </a:path>
            </a:pathLst>
          </a:custGeom>
          <a:gradFill>
            <a:gsLst>
              <a:gs pos="100000">
                <a:srgbClr val="122141"/>
              </a:gs>
              <a:gs pos="0">
                <a:srgbClr val="070C1E">
                  <a:alpha val="0"/>
                </a:srgbClr>
              </a:gs>
            </a:gsLst>
            <a:lin ang="162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Freeform 15"/>
          <p:cNvSpPr>
            <a:spLocks/>
          </p:cNvSpPr>
          <p:nvPr/>
        </p:nvSpPr>
        <p:spPr bwMode="auto">
          <a:xfrm flipV="1">
            <a:off x="212191" y="5646040"/>
            <a:ext cx="259189" cy="171399"/>
          </a:xfrm>
          <a:custGeom>
            <a:avLst/>
            <a:gdLst>
              <a:gd name="T0" fmla="*/ 0 w 248"/>
              <a:gd name="T1" fmla="*/ 123 h 123"/>
              <a:gd name="T2" fmla="*/ 248 w 248"/>
              <a:gd name="T3" fmla="*/ 123 h 123"/>
              <a:gd name="T4" fmla="*/ 125 w 248"/>
              <a:gd name="T5" fmla="*/ 0 h 123"/>
              <a:gd name="T6" fmla="*/ 0 w 248"/>
              <a:gd name="T7" fmla="*/ 12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8" h="123">
                <a:moveTo>
                  <a:pt x="0" y="123"/>
                </a:moveTo>
                <a:lnTo>
                  <a:pt x="248" y="123"/>
                </a:lnTo>
                <a:lnTo>
                  <a:pt x="125" y="0"/>
                </a:lnTo>
                <a:lnTo>
                  <a:pt x="0" y="123"/>
                </a:lnTo>
                <a:close/>
              </a:path>
            </a:pathLst>
          </a:custGeom>
          <a:gradFill>
            <a:gsLst>
              <a:gs pos="100000">
                <a:srgbClr val="122141"/>
              </a:gs>
              <a:gs pos="0">
                <a:srgbClr val="070C1E">
                  <a:alpha val="0"/>
                </a:srgbClr>
              </a:gs>
            </a:gsLst>
            <a:lin ang="162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610724" y="2118502"/>
            <a:ext cx="5240246" cy="1815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2800" dirty="0" smtClean="0">
                <a:solidFill>
                  <a:srgbClr val="F6443B"/>
                </a:solidFill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НИКОГА НЕ МИСЛЯ ЗА БЪДЕЩЕТО.</a:t>
            </a:r>
          </a:p>
          <a:p>
            <a:r>
              <a:rPr lang="ru-RU" sz="2800" dirty="0" smtClean="0">
                <a:solidFill>
                  <a:srgbClr val="F6443B"/>
                </a:solidFill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ТО ИДВА ДОСТАТЪЧНО БЪРЗО.</a:t>
            </a:r>
            <a:endParaRPr lang="ru-RU" sz="2800" dirty="0">
              <a:solidFill>
                <a:srgbClr val="F6443B"/>
              </a:solidFill>
              <a:latin typeface="Segoe UI Semibold" panose="020B0702040204020203" pitchFamily="34" charset="0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>
            <a:off x="689421" y="3162026"/>
            <a:ext cx="229030" cy="0"/>
          </a:xfrm>
          <a:prstGeom prst="line">
            <a:avLst/>
          </a:prstGeom>
          <a:ln w="19050">
            <a:solidFill>
              <a:srgbClr val="B0F7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669105" y="4214689"/>
            <a:ext cx="3869432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bg-BG" sz="1600" dirty="0">
                <a:solidFill>
                  <a:srgbClr val="B0F7F4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Алберт Айнщайн</a:t>
            </a:r>
          </a:p>
        </p:txBody>
      </p:sp>
    </p:spTree>
    <p:extLst>
      <p:ext uri="{BB962C8B-B14F-4D97-AF65-F5344CB8AC3E}">
        <p14:creationId xmlns:p14="http://schemas.microsoft.com/office/powerpoint/2010/main" val="194217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129669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Ученици, които задължително участват в НВО по БЕЛ и по математика в 7 клас</a:t>
            </a:r>
            <a:endParaRPr lang="bg-BG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1989138"/>
            <a:ext cx="9144000" cy="4868862"/>
          </a:xfrm>
        </p:spPr>
        <p:txBody>
          <a:bodyPr/>
          <a:lstStyle/>
          <a:p>
            <a:pPr marL="425450" eaLnBrk="1" hangingPunct="1">
              <a:defRPr/>
            </a:pPr>
            <a:r>
              <a:rPr lang="bg-BG" altLang="bg-BG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Всички ученици в VІІ клас</a:t>
            </a:r>
            <a:r>
              <a:rPr lang="en-US" altLang="bg-BG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bg-BG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дневна, индивидуална и комбинирана форма на обучение</a:t>
            </a:r>
            <a:r>
              <a:rPr lang="en-US" altLang="bg-BG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bg-BG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/чл.48 от наредба №11/2016 г./</a:t>
            </a:r>
          </a:p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Ученици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със специални образователни потребности, интегрирани в училищата, в които се осъществява обучение в VII клас, обучаващи се по индивидуални учебни програми, полагат изпитите по преценка на училищния екип за подкрепа за личностно развитие след обсъждане с родителя (настойника, попечителя, представителя на непридружените малолетни и непълнолетни лица, търсещи или получили международна закрила).</a:t>
            </a:r>
            <a:endParaRPr lang="bg-BG" altLang="bg-BG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7950" y="0"/>
            <a:ext cx="8883650" cy="1412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Място, дата, начален час, формат на провеждане на изпитите</a:t>
            </a:r>
          </a:p>
        </p:txBody>
      </p:sp>
      <p:sp>
        <p:nvSpPr>
          <p:cNvPr id="6147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257800"/>
          </a:xfrm>
        </p:spPr>
        <p:txBody>
          <a:bodyPr/>
          <a:lstStyle/>
          <a:p>
            <a:pPr marL="365125" indent="-282575" eaLnBrk="1" hangingPunct="1">
              <a:buFont typeface="Wingdings 2" pitchFamily="18" charset="2"/>
              <a:buChar char=""/>
              <a:defRPr/>
            </a:pPr>
            <a:r>
              <a:rPr lang="bg-BG" alt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Изпитите по БЕЛ и по математика включват : </a:t>
            </a:r>
          </a:p>
          <a:p>
            <a:pPr marL="365125" indent="-282575" eaLnBrk="1" hangingPunct="1">
              <a:buFont typeface="Wingdings 2" pitchFamily="18" charset="2"/>
              <a:buChar char=""/>
              <a:defRPr/>
            </a:pPr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 </a:t>
            </a:r>
            <a:endParaRPr lang="bg-BG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bg-BG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 (25 </a:t>
            </a:r>
            <a:r>
              <a:rPr lang="bg-BG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за 60 </a:t>
            </a:r>
            <a:r>
              <a:rPr lang="bg-BG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минути) – 65 т.</a:t>
            </a:r>
            <a:endParaRPr lang="bg-BG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bg-BG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Презразка на  </a:t>
            </a:r>
            <a:r>
              <a:rPr lang="bg-BG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неизучаван </a:t>
            </a:r>
            <a:r>
              <a:rPr lang="bg-BG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дидактическа задача </a:t>
            </a:r>
            <a:r>
              <a:rPr lang="bg-BG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90 </a:t>
            </a:r>
            <a:r>
              <a:rPr lang="bg-BG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минути) – 35 т.</a:t>
            </a:r>
          </a:p>
          <a:p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Математика -</a:t>
            </a:r>
            <a:r>
              <a:rPr lang="bg-BG" dirty="0"/>
              <a:t> </a:t>
            </a:r>
            <a:r>
              <a:rPr lang="bg-BG" dirty="0" smtClean="0"/>
              <a:t> 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общо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150 минути </a:t>
            </a:r>
            <a:endParaRPr lang="bg-BG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задачи, които са със структуриран отговор с четири възможности за отговор, от които само един е правилен; 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- 5 задачи с кратък свободен отговор (числов, символен или словесен) – от учениците се изисква да напишат свободни отговори, без да привеждат своето решение; 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- 3 задачи с разширен свободен отговор – учениците трябва да опишат и да аргументират изпълнението на определена математическа задача с аналитико- синтетичен характер</a:t>
            </a:r>
            <a:r>
              <a:rPr lang="ru-RU" sz="1800" dirty="0">
                <a:solidFill>
                  <a:schemeClr val="tx1"/>
                </a:solidFill>
              </a:rPr>
              <a:t>. </a:t>
            </a:r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>
              <a:solidFill>
                <a:schemeClr val="tx1"/>
              </a:solidFill>
            </a:endParaRPr>
          </a:p>
          <a:p>
            <a:pPr marL="457200" lvl="1" indent="0">
              <a:buNone/>
              <a:defRPr/>
            </a:pPr>
            <a:r>
              <a:rPr lang="bg-BG" altLang="bg-B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Максимален брой точки – 100</a:t>
            </a:r>
          </a:p>
          <a:p>
            <a:pPr marL="457200" lvl="1" indent="0">
              <a:buNone/>
              <a:defRPr/>
            </a:pPr>
            <a:endParaRPr lang="bg-BG" altLang="bg-B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altLang="bg-BG" sz="4000" dirty="0" smtClean="0"/>
              <a:t>Основни изисквания </a:t>
            </a:r>
            <a:r>
              <a:rPr lang="bg-BG" altLang="bg-BG" sz="4000" u="sng" dirty="0" smtClean="0"/>
              <a:t>преди началото</a:t>
            </a:r>
            <a:r>
              <a:rPr lang="bg-BG" altLang="bg-BG" sz="4000" dirty="0" smtClean="0"/>
              <a:t> на изпита: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05000"/>
            <a:ext cx="8713788" cy="4692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bg-BG" altLang="bg-BG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Заемат </a:t>
            </a:r>
            <a:r>
              <a:rPr lang="bg-BG" altLang="bg-BG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персонално</a:t>
            </a:r>
            <a:r>
              <a:rPr lang="bg-BG" altLang="bg-BG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определените им работни места не по-късно от 8:45 часа;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bg-BG" altLang="bg-BG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bg-BG" altLang="bg-BG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Задължително</a:t>
            </a:r>
            <a:r>
              <a:rPr lang="bg-BG" altLang="bg-BG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носят документ за самоличност и служебната бележка;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bg-BG" altLang="bg-BG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bg-BG" altLang="bg-BG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Предават на квесторите изключена мобилната си комуникационна техника;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bg-BG" altLang="bg-BG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bg-BG" altLang="bg-BG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Изслушват инструктаж за работата по време на изпита</a:t>
            </a:r>
            <a:r>
              <a:rPr lang="bg-BG" alt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bg-BG" altLang="bg-BG" sz="2400" dirty="0" smtClean="0"/>
          </a:p>
        </p:txBody>
      </p:sp>
    </p:spTree>
    <p:extLst>
      <p:ext uri="{BB962C8B-B14F-4D97-AF65-F5344CB8AC3E}">
        <p14:creationId xmlns:p14="http://schemas.microsoft.com/office/powerpoint/2010/main" val="21966521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bg-BG" sz="3600" dirty="0" smtClean="0"/>
              <a:t/>
            </a:r>
            <a:br>
              <a:rPr lang="en-GB" altLang="bg-BG" sz="3600" dirty="0" smtClean="0"/>
            </a:br>
            <a:r>
              <a:rPr lang="en-GB" altLang="bg-BG" sz="3600" dirty="0"/>
              <a:t/>
            </a:r>
            <a:br>
              <a:rPr lang="en-GB" altLang="bg-BG" sz="3600" dirty="0"/>
            </a:br>
            <a:r>
              <a:rPr lang="en-GB" altLang="bg-BG" sz="3600" dirty="0" smtClean="0"/>
              <a:t/>
            </a:r>
            <a:br>
              <a:rPr lang="en-GB" altLang="bg-BG" sz="3600" dirty="0" smtClean="0"/>
            </a:br>
            <a:r>
              <a:rPr lang="bg-BG" altLang="bg-BG" dirty="0" smtClean="0"/>
              <a:t/>
            </a:r>
            <a:br>
              <a:rPr lang="bg-BG" altLang="bg-BG" dirty="0" smtClean="0"/>
            </a:br>
            <a:r>
              <a:rPr lang="bg-BG" altLang="bg-BG" sz="4800" dirty="0"/>
              <a:t>Основни изисквания </a:t>
            </a:r>
            <a:r>
              <a:rPr lang="bg-BG" altLang="bg-BG" sz="4800" u="sng" dirty="0"/>
              <a:t>по време </a:t>
            </a:r>
            <a:r>
              <a:rPr lang="bg-BG" altLang="bg-BG" sz="4800" dirty="0"/>
              <a:t>на изпита:</a:t>
            </a:r>
            <a:endParaRPr lang="bg-BG" sz="48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175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bg-BG" altLang="bg-BG" b="1" dirty="0" smtClean="0">
                <a:solidFill>
                  <a:schemeClr val="tx1"/>
                </a:solidFill>
              </a:rPr>
              <a:t>Използва се </a:t>
            </a:r>
            <a:r>
              <a:rPr lang="bg-BG" altLang="bg-BG" b="1" u="sng" dirty="0" smtClean="0">
                <a:solidFill>
                  <a:schemeClr val="tx1"/>
                </a:solidFill>
              </a:rPr>
              <a:t>само черен </a:t>
            </a:r>
            <a:r>
              <a:rPr lang="bg-BG" altLang="bg-BG" b="1" u="sng" dirty="0">
                <a:solidFill>
                  <a:schemeClr val="tx1"/>
                </a:solidFill>
              </a:rPr>
              <a:t>химикал</a:t>
            </a:r>
            <a:r>
              <a:rPr lang="bg-BG" altLang="bg-BG" b="1" dirty="0">
                <a:solidFill>
                  <a:schemeClr val="tx1"/>
                </a:solidFill>
              </a:rPr>
              <a:t> </a:t>
            </a:r>
            <a:r>
              <a:rPr lang="bg-BG" altLang="bg-BG" b="1" dirty="0" smtClean="0">
                <a:solidFill>
                  <a:schemeClr val="tx1"/>
                </a:solidFill>
              </a:rPr>
              <a:t>и се чертае с черен молив;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bg-BG" altLang="bg-BG" b="1" dirty="0" smtClean="0">
                <a:solidFill>
                  <a:schemeClr val="tx1"/>
                </a:solidFill>
              </a:rPr>
              <a:t>Учениците </a:t>
            </a:r>
            <a:r>
              <a:rPr lang="bg-BG" altLang="bg-BG" b="1" u="sng" dirty="0" smtClean="0">
                <a:solidFill>
                  <a:schemeClr val="tx1"/>
                </a:solidFill>
              </a:rPr>
              <a:t>не </a:t>
            </a:r>
            <a:r>
              <a:rPr lang="bg-BG" altLang="bg-BG" b="1" u="sng" dirty="0">
                <a:solidFill>
                  <a:schemeClr val="tx1"/>
                </a:solidFill>
              </a:rPr>
              <a:t>могат да напускат залата преди да са изминали </a:t>
            </a:r>
            <a:r>
              <a:rPr lang="bg-BG" altLang="bg-BG" b="1" u="sng" dirty="0" smtClean="0">
                <a:solidFill>
                  <a:schemeClr val="tx1"/>
                </a:solidFill>
              </a:rPr>
              <a:t>60 </a:t>
            </a:r>
            <a:r>
              <a:rPr lang="bg-BG" altLang="bg-BG" b="1" u="sng" dirty="0">
                <a:solidFill>
                  <a:schemeClr val="tx1"/>
                </a:solidFill>
              </a:rPr>
              <a:t>мин. от началото на </a:t>
            </a:r>
            <a:r>
              <a:rPr lang="bg-BG" altLang="bg-BG" b="1" u="sng" dirty="0" smtClean="0">
                <a:solidFill>
                  <a:schemeClr val="tx1"/>
                </a:solidFill>
              </a:rPr>
              <a:t>всяка част от изпита</a:t>
            </a:r>
            <a:r>
              <a:rPr lang="bg-BG" altLang="bg-BG" b="1" dirty="0" smtClean="0">
                <a:solidFill>
                  <a:schemeClr val="tx1"/>
                </a:solidFill>
              </a:rPr>
              <a:t>;</a:t>
            </a:r>
            <a:endParaRPr lang="bg-BG" altLang="bg-BG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bg-BG" altLang="bg-BG" b="1" u="sng" dirty="0" smtClean="0">
                <a:solidFill>
                  <a:schemeClr val="tx1"/>
                </a:solidFill>
              </a:rPr>
              <a:t>Учениците не поставят знаци</a:t>
            </a:r>
            <a:r>
              <a:rPr lang="bg-BG" altLang="bg-BG" b="1" dirty="0" smtClean="0">
                <a:solidFill>
                  <a:schemeClr val="tx1"/>
                </a:solidFill>
              </a:rPr>
              <a:t>, които могат да нарушат анонимността на изпитната работа</a:t>
            </a:r>
            <a:r>
              <a:rPr lang="bg-BG" altLang="bg-BG" dirty="0" smtClean="0"/>
              <a:t>.</a:t>
            </a:r>
            <a:endParaRPr lang="bg-BG" altLang="bg-BG" dirty="0"/>
          </a:p>
          <a:p>
            <a:pPr>
              <a:defRPr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113269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altLang="bg-BG" sz="4400" dirty="0" smtClean="0"/>
              <a:t>Изисквания по предмети</a:t>
            </a:r>
            <a:r>
              <a:rPr lang="bg-BG" altLang="bg-BG" dirty="0" smtClean="0"/>
              <a:t>: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05000"/>
            <a:ext cx="8713787" cy="43322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bg-BG" altLang="bg-BG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БЕЛ:</a:t>
            </a:r>
            <a:r>
              <a:rPr lang="bg-BG" alt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bg-BG" alt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Носят само черен химикал;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bg-BG" alt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За втората част на изпита  изслушват един път текста за преразказ от </a:t>
            </a:r>
            <a:r>
              <a:rPr lang="bg-BG" altLang="bg-BG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аудионосителя</a:t>
            </a:r>
            <a:r>
              <a:rPr lang="bg-BG" alt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от квестора;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bg-BG" alt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Получават текста за 15 минути за да го прочетат и го връщат на квестора;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bg-BG" alt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Нямат право да си водят никакви бележки.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bg-BG" altLang="bg-BG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математика: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bg-BG" alt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Носят черен химикал, черен молив, гума, линия, триъгълник, транспортир и пергел.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bg-BG" altLang="bg-BG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Ползват по време и на двете части предоставения лист с формули!</a:t>
            </a:r>
            <a:endParaRPr lang="bg-BG" altLang="bg-BG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8731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7950" y="0"/>
            <a:ext cx="8883650" cy="1412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Място, дата, начален час, формат на провеждане на изпитите</a:t>
            </a:r>
          </a:p>
        </p:txBody>
      </p:sp>
      <p:sp>
        <p:nvSpPr>
          <p:cNvPr id="7171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23528" y="1484313"/>
            <a:ext cx="8064896" cy="5473079"/>
          </a:xfrm>
        </p:spPr>
        <p:txBody>
          <a:bodyPr/>
          <a:lstStyle/>
          <a:p>
            <a:pPr marL="365125" indent="-282575" eaLnBrk="1" hangingPunct="1">
              <a:buFont typeface="Wingdings 2" pitchFamily="18" charset="2"/>
              <a:buChar char=""/>
            </a:pPr>
            <a:r>
              <a:rPr lang="bg-BG" altLang="bg-B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Всеки ученик ги полага в училището, в което се обучава, на </a:t>
            </a:r>
            <a:r>
              <a:rPr lang="bg-BG" alt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17.06.2019 </a:t>
            </a:r>
            <a:r>
              <a:rPr lang="bg-BG" altLang="bg-BG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bg-BG" altLang="bg-B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на </a:t>
            </a:r>
            <a:r>
              <a:rPr lang="bg-BG" alt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19.06.201</a:t>
            </a:r>
            <a:r>
              <a:rPr lang="en-US" alt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bg-BG" alt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bg-BG" alt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bg-BG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bg-BG" altLang="bg-B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Начален час </a:t>
            </a:r>
            <a:r>
              <a:rPr lang="bg-BG" altLang="bg-BG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bg-BG" alt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09.00 </a:t>
            </a:r>
            <a:r>
              <a:rPr lang="bg-BG" altLang="bg-BG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часа</a:t>
            </a:r>
          </a:p>
          <a:p>
            <a:pPr marL="365125" indent="-282575" eaLnBrk="1" hangingPunct="1">
              <a:buFont typeface="Wingdings 2" pitchFamily="18" charset="2"/>
              <a:buChar char=""/>
            </a:pPr>
            <a:r>
              <a:rPr lang="bg-BG" altLang="bg-B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Резултатите се вписват като текуща оценка – чл. 19, ал. 2 поради чл. 5, ал. 1, т. 3 от Наредба №3/2003 г. </a:t>
            </a:r>
          </a:p>
          <a:p>
            <a:pPr marL="365125" indent="-282575" eaLnBrk="1" hangingPunct="1">
              <a:buFont typeface="Wingdings 2" pitchFamily="18" charset="2"/>
              <a:buChar char=""/>
            </a:pPr>
            <a:r>
              <a:rPr lang="bg-BG" altLang="bg-B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Изпитът за проверка на способностите по изобразително изкуство  е  практически  и се полага по график в СУ “Св.Св.Кирил и Методий”, гр. Бургас , на </a:t>
            </a:r>
            <a:r>
              <a:rPr lang="bg-BG" alt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20.06.2019г</a:t>
            </a:r>
            <a:r>
              <a:rPr lang="bg-BG" altLang="bg-BG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altLang="bg-B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начален час </a:t>
            </a:r>
            <a:r>
              <a:rPr lang="bg-BG" altLang="bg-BG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09.00 ч</a:t>
            </a:r>
            <a:r>
              <a:rPr lang="bg-BG" alt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125" indent="-282575" eaLnBrk="1" hangingPunct="1">
              <a:buFont typeface="Wingdings 2" pitchFamily="18" charset="2"/>
              <a:buChar char=""/>
            </a:pPr>
            <a:r>
              <a:rPr lang="bg-BG" alt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НВО по английски език – 21 .06.2019 г. от 09.00 ч.</a:t>
            </a:r>
          </a:p>
          <a:p>
            <a:pPr marL="82550" indent="0" eaLnBrk="1" hangingPunct="1">
              <a:buNone/>
            </a:pPr>
            <a:r>
              <a:rPr lang="bg-BG" alt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-по желание </a:t>
            </a:r>
            <a:endParaRPr lang="en-US" altLang="bg-BG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125" indent="-282575" eaLnBrk="1" hangingPunct="1">
              <a:buFont typeface="Wingdings 2" pitchFamily="18" charset="2"/>
              <a:buChar char=""/>
            </a:pPr>
            <a:r>
              <a:rPr lang="bg-BG" alt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Желаещи за проверка ?</a:t>
            </a:r>
            <a:endParaRPr lang="bg-BG" altLang="bg-BG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1255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Организационни въпроси</a:t>
            </a:r>
            <a:endParaRPr lang="bg-BG" sz="4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589239"/>
          </a:xfrm>
        </p:spPr>
        <p:txBody>
          <a:bodyPr/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Максималният брой точки от теста е 100.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Оценяването се осъществява по стандартизирани критерии, като всяка задача се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оценява  с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брой точки, който съответства на спецификата, трудността и логиката на решението на</a:t>
            </a:r>
          </a:p>
          <a:p>
            <a:r>
              <a:rPr lang="bg-BG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задачата</a:t>
            </a:r>
            <a:r>
              <a:rPr lang="bg-BG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Оценките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националното външно оценяване в края на VII се изразяват само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 количествени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– в брой точки, без да се приравняват към оценки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bg-BG" alt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Всеки ученик, завършил успешно 7 клас, има право да участва в приема в 8 клас в неспециализираните училища по ДПП, независимо дали се е явил на НВО по БЕЛ и математика с изключение на приема по профили „Музика“ “Изобразително изкуство” и „Физическо възпитание и спорт“, за които задължително се изисква успешно положен изпит за проверка на способностите</a:t>
            </a:r>
          </a:p>
          <a:p>
            <a:pPr marL="365125" indent="-282575" eaLnBrk="1" hangingPunct="1">
              <a:buFont typeface="Wingdings 2" pitchFamily="18" charset="2"/>
              <a:buChar char=""/>
              <a:defRPr/>
            </a:pPr>
            <a:r>
              <a:rPr lang="bg-BG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полагане на изпитите по БЕЛ и по математика учениците не подават      заявление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Ръководител">
  <a:themeElements>
    <a:clrScheme name="Ръководител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Ръководител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Ръководител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4327</TotalTime>
  <Words>1847</Words>
  <Application>Microsoft Office PowerPoint</Application>
  <PresentationFormat>On-screen Show (4:3)</PresentationFormat>
  <Paragraphs>128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Ръководител</vt:lpstr>
      <vt:lpstr>PowerPoint Presentation</vt:lpstr>
      <vt:lpstr>Нормативна уредба</vt:lpstr>
      <vt:lpstr>  Ученици, които задължително участват в НВО по БЕЛ и по математика в 7 клас</vt:lpstr>
      <vt:lpstr>Място, дата, начален час, формат на провеждане на изпитите</vt:lpstr>
      <vt:lpstr>Основни изисквания преди началото на изпита:</vt:lpstr>
      <vt:lpstr>    Основни изисквания по време на изпита:</vt:lpstr>
      <vt:lpstr>Изисквания по предмети:</vt:lpstr>
      <vt:lpstr> Място, дата, начален час, формат на провеждане на изпитите</vt:lpstr>
      <vt:lpstr>Организационни въпроси</vt:lpstr>
      <vt:lpstr>Организационни въпроси</vt:lpstr>
      <vt:lpstr>Балообразуване</vt:lpstr>
      <vt:lpstr>Училища  за прием на документи</vt:lpstr>
      <vt:lpstr>Резултати:</vt:lpstr>
      <vt:lpstr>Заявления за участие в класирането</vt:lpstr>
      <vt:lpstr>Необходими документи за участие в държавния план-прием:</vt:lpstr>
      <vt:lpstr>Класиране:</vt:lpstr>
      <vt:lpstr>   Първи етап на класиране и записване:</vt:lpstr>
      <vt:lpstr>Втори етап на класиране и записване:</vt:lpstr>
      <vt:lpstr>Трети етап на класиране и записване:</vt:lpstr>
      <vt:lpstr>Документи за записване:</vt:lpstr>
      <vt:lpstr>ИНФОРМАЦИЯ!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Регионален инспекторат по образованието - Пловдив</dc:title>
  <dc:creator>Бинев</dc:creator>
  <cp:lastModifiedBy>Binev</cp:lastModifiedBy>
  <cp:revision>324</cp:revision>
  <cp:lastPrinted>2019-05-14T10:41:30Z</cp:lastPrinted>
  <dcterms:modified xsi:type="dcterms:W3CDTF">2019-05-15T12:16:42Z</dcterms:modified>
</cp:coreProperties>
</file>