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57" r:id="rId3"/>
    <p:sldId id="258" r:id="rId4"/>
    <p:sldId id="263" r:id="rId5"/>
    <p:sldId id="260" r:id="rId6"/>
    <p:sldId id="261" r:id="rId7"/>
    <p:sldId id="259" r:id="rId8"/>
    <p:sldId id="262" r:id="rId9"/>
    <p:sldId id="264" r:id="rId10"/>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374" autoAdjust="0"/>
  </p:normalViewPr>
  <p:slideViewPr>
    <p:cSldViewPr snapToGrid="0">
      <p:cViewPr varScale="1">
        <p:scale>
          <a:sx n="69" d="100"/>
          <a:sy n="69"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36DA21-61DC-452E-B4D7-B63C71BE6D86}" type="datetimeFigureOut">
              <a:rPr lang="bg-BG" smtClean="0"/>
              <a:t>22.3.2020 г.</a:t>
            </a:fld>
            <a:endParaRPr lang="bg-BG"/>
          </a:p>
        </p:txBody>
      </p:sp>
      <p:sp>
        <p:nvSpPr>
          <p:cNvPr id="5" name="Footer Placeholder 4"/>
          <p:cNvSpPr>
            <a:spLocks noGrp="1"/>
          </p:cNvSpPr>
          <p:nvPr>
            <p:ph type="ftr" sz="quarter" idx="11"/>
          </p:nvPr>
        </p:nvSpPr>
        <p:spPr/>
        <p:txBody>
          <a:bodyPr/>
          <a:lstStyle/>
          <a:p>
            <a:endParaRPr lang="bg-B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16013023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6DA21-61DC-452E-B4D7-B63C71BE6D86}" type="datetimeFigureOut">
              <a:rPr lang="bg-BG" smtClean="0"/>
              <a:t>22.3.2020 г.</a:t>
            </a:fld>
            <a:endParaRPr lang="bg-BG"/>
          </a:p>
        </p:txBody>
      </p:sp>
      <p:sp>
        <p:nvSpPr>
          <p:cNvPr id="5" name="Footer Placeholder 4"/>
          <p:cNvSpPr>
            <a:spLocks noGrp="1"/>
          </p:cNvSpPr>
          <p:nvPr>
            <p:ph type="ftr" sz="quarter" idx="11"/>
          </p:nvPr>
        </p:nvSpPr>
        <p:spPr/>
        <p:txBody>
          <a:bodyPr/>
          <a:lstStyle/>
          <a:p>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223809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6DA21-61DC-452E-B4D7-B63C71BE6D86}" type="datetimeFigureOut">
              <a:rPr lang="bg-BG" smtClean="0"/>
              <a:t>22.3.2020 г.</a:t>
            </a:fld>
            <a:endParaRPr lang="bg-BG"/>
          </a:p>
        </p:txBody>
      </p:sp>
      <p:sp>
        <p:nvSpPr>
          <p:cNvPr id="5" name="Footer Placeholder 4"/>
          <p:cNvSpPr>
            <a:spLocks noGrp="1"/>
          </p:cNvSpPr>
          <p:nvPr>
            <p:ph type="ftr" sz="quarter" idx="11"/>
          </p:nvPr>
        </p:nvSpPr>
        <p:spPr/>
        <p:txBody>
          <a:bodyPr/>
          <a:lstStyle/>
          <a:p>
            <a:endParaRPr lang="bg-BG"/>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6AEA23-D5B3-4744-B14F-469A953A574E}" type="slidenum">
              <a:rPr lang="bg-BG" smtClean="0"/>
              <a:t>‹#›</a:t>
            </a:fld>
            <a:endParaRPr lang="bg-BG"/>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84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36DA21-61DC-452E-B4D7-B63C71BE6D86}" type="datetimeFigureOut">
              <a:rPr lang="bg-BG" smtClean="0"/>
              <a:t>22.3.2020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262634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36DA21-61DC-452E-B4D7-B63C71BE6D86}" type="datetimeFigureOut">
              <a:rPr lang="bg-BG" smtClean="0"/>
              <a:t>22.3.2020 г.</a:t>
            </a:fld>
            <a:endParaRPr lang="bg-BG"/>
          </a:p>
        </p:txBody>
      </p:sp>
      <p:sp>
        <p:nvSpPr>
          <p:cNvPr id="6" name="Footer Placeholder 5"/>
          <p:cNvSpPr>
            <a:spLocks noGrp="1"/>
          </p:cNvSpPr>
          <p:nvPr>
            <p:ph type="ftr" sz="quarter" idx="11"/>
          </p:nvPr>
        </p:nvSpPr>
        <p:spPr/>
        <p:txBody>
          <a:bodyPr/>
          <a:lstStyle/>
          <a:p>
            <a:endParaRPr lang="bg-BG"/>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AEA23-D5B3-4744-B14F-469A953A574E}" type="slidenum">
              <a:rPr lang="bg-BG" smtClean="0"/>
              <a:t>‹#›</a:t>
            </a:fld>
            <a:endParaRPr lang="bg-BG"/>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847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36DA21-61DC-452E-B4D7-B63C71BE6D86}" type="datetimeFigureOut">
              <a:rPr lang="bg-BG" smtClean="0"/>
              <a:t>22.3.2020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187931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6DA21-61DC-452E-B4D7-B63C71BE6D86}" type="datetimeFigureOut">
              <a:rPr lang="bg-BG" smtClean="0"/>
              <a:t>22.3.2020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3372898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6DA21-61DC-452E-B4D7-B63C71BE6D86}" type="datetimeFigureOut">
              <a:rPr lang="bg-BG" smtClean="0"/>
              <a:t>22.3.2020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110183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6DA21-61DC-452E-B4D7-B63C71BE6D86}" type="datetimeFigureOut">
              <a:rPr lang="bg-BG" smtClean="0"/>
              <a:t>22.3.2020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308716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6DA21-61DC-452E-B4D7-B63C71BE6D86}" type="datetimeFigureOut">
              <a:rPr lang="bg-BG" smtClean="0"/>
              <a:t>22.3.2020 г.</a:t>
            </a:fld>
            <a:endParaRPr lang="bg-BG"/>
          </a:p>
        </p:txBody>
      </p:sp>
      <p:sp>
        <p:nvSpPr>
          <p:cNvPr id="5" name="Footer Placeholder 4"/>
          <p:cNvSpPr>
            <a:spLocks noGrp="1"/>
          </p:cNvSpPr>
          <p:nvPr>
            <p:ph type="ftr" sz="quarter" idx="11"/>
          </p:nvPr>
        </p:nvSpPr>
        <p:spPr/>
        <p:txBody>
          <a:bodyPr/>
          <a:lstStyle/>
          <a:p>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28524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36DA21-61DC-452E-B4D7-B63C71BE6D86}" type="datetimeFigureOut">
              <a:rPr lang="bg-BG" smtClean="0"/>
              <a:t>22.3.2020 г.</a:t>
            </a:fld>
            <a:endParaRPr lang="bg-BG"/>
          </a:p>
        </p:txBody>
      </p:sp>
      <p:sp>
        <p:nvSpPr>
          <p:cNvPr id="6" name="Footer Placeholder 5"/>
          <p:cNvSpPr>
            <a:spLocks noGrp="1"/>
          </p:cNvSpPr>
          <p:nvPr>
            <p:ph type="ftr" sz="quarter" idx="11"/>
          </p:nvPr>
        </p:nvSpPr>
        <p:spPr/>
        <p:txBody>
          <a:bodyPr/>
          <a:lstStyle/>
          <a:p>
            <a:endParaRPr lang="bg-B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116092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36DA21-61DC-452E-B4D7-B63C71BE6D86}" type="datetimeFigureOut">
              <a:rPr lang="bg-BG" smtClean="0"/>
              <a:t>22.3.2020 г.</a:t>
            </a:fld>
            <a:endParaRPr lang="bg-BG"/>
          </a:p>
        </p:txBody>
      </p:sp>
      <p:sp>
        <p:nvSpPr>
          <p:cNvPr id="8" name="Footer Placeholder 7"/>
          <p:cNvSpPr>
            <a:spLocks noGrp="1"/>
          </p:cNvSpPr>
          <p:nvPr>
            <p:ph type="ftr" sz="quarter" idx="11"/>
          </p:nvPr>
        </p:nvSpPr>
        <p:spPr/>
        <p:txBody>
          <a:bodyPr/>
          <a:lstStyle/>
          <a:p>
            <a:endParaRPr lang="bg-B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221911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36DA21-61DC-452E-B4D7-B63C71BE6D86}" type="datetimeFigureOut">
              <a:rPr lang="bg-BG" smtClean="0"/>
              <a:t>22.3.2020 г.</a:t>
            </a:fld>
            <a:endParaRPr lang="bg-BG"/>
          </a:p>
        </p:txBody>
      </p:sp>
      <p:sp>
        <p:nvSpPr>
          <p:cNvPr id="4" name="Footer Placeholder 3"/>
          <p:cNvSpPr>
            <a:spLocks noGrp="1"/>
          </p:cNvSpPr>
          <p:nvPr>
            <p:ph type="ftr" sz="quarter" idx="11"/>
          </p:nvPr>
        </p:nvSpPr>
        <p:spPr/>
        <p:txBody>
          <a:bodyPr/>
          <a:lstStyle/>
          <a:p>
            <a:endParaRPr lang="bg-BG"/>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60570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6DA21-61DC-452E-B4D7-B63C71BE6D86}" type="datetimeFigureOut">
              <a:rPr lang="bg-BG" smtClean="0"/>
              <a:t>22.3.2020 г.</a:t>
            </a:fld>
            <a:endParaRPr lang="bg-BG"/>
          </a:p>
        </p:txBody>
      </p:sp>
      <p:sp>
        <p:nvSpPr>
          <p:cNvPr id="3" name="Footer Placeholder 2"/>
          <p:cNvSpPr>
            <a:spLocks noGrp="1"/>
          </p:cNvSpPr>
          <p:nvPr>
            <p:ph type="ftr" sz="quarter" idx="11"/>
          </p:nvPr>
        </p:nvSpPr>
        <p:spPr/>
        <p:txBody>
          <a:bodyPr/>
          <a:lstStyle/>
          <a:p>
            <a:endParaRPr lang="bg-B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7749159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36DA21-61DC-452E-B4D7-B63C71BE6D86}" type="datetimeFigureOut">
              <a:rPr lang="bg-BG" smtClean="0"/>
              <a:t>22.3.2020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37722923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36DA21-61DC-452E-B4D7-B63C71BE6D86}" type="datetimeFigureOut">
              <a:rPr lang="bg-BG" smtClean="0"/>
              <a:t>22.3.2020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6AEA23-D5B3-4744-B14F-469A953A574E}" type="slidenum">
              <a:rPr lang="bg-BG" smtClean="0"/>
              <a:t>‹#›</a:t>
            </a:fld>
            <a:endParaRPr lang="bg-BG"/>
          </a:p>
        </p:txBody>
      </p:sp>
    </p:spTree>
    <p:extLst>
      <p:ext uri="{BB962C8B-B14F-4D97-AF65-F5344CB8AC3E}">
        <p14:creationId xmlns:p14="http://schemas.microsoft.com/office/powerpoint/2010/main" val="33072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36DA21-61DC-452E-B4D7-B63C71BE6D86}" type="datetimeFigureOut">
              <a:rPr lang="bg-BG" smtClean="0"/>
              <a:t>22.3.2020 г.</a:t>
            </a:fld>
            <a:endParaRPr lang="bg-BG"/>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D6AEA23-D5B3-4744-B14F-469A953A574E}" type="slidenum">
              <a:rPr lang="bg-BG" smtClean="0"/>
              <a:t>‹#›</a:t>
            </a:fld>
            <a:endParaRPr lang="bg-BG"/>
          </a:p>
        </p:txBody>
      </p:sp>
    </p:spTree>
    <p:extLst>
      <p:ext uri="{BB962C8B-B14F-4D97-AF65-F5344CB8AC3E}">
        <p14:creationId xmlns:p14="http://schemas.microsoft.com/office/powerpoint/2010/main" val="153577748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930"/>
          <a:stretch/>
        </p:blipFill>
        <p:spPr>
          <a:xfrm>
            <a:off x="1606445" y="0"/>
            <a:ext cx="9129850" cy="4726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618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127" y="508596"/>
            <a:ext cx="8534400" cy="1507067"/>
          </a:xfrm>
        </p:spPr>
        <p:txBody>
          <a:bodyPr/>
          <a:lstStyle/>
          <a:p>
            <a:r>
              <a:rPr lang="bg-BG" dirty="0" smtClean="0"/>
              <a:t>Подкрепа за деца и родители в извънредна ситуация</a:t>
            </a:r>
            <a:endParaRPr lang="bg-BG" dirty="0"/>
          </a:p>
        </p:txBody>
      </p:sp>
      <p:sp>
        <p:nvSpPr>
          <p:cNvPr id="3" name="Content Placeholder 2"/>
          <p:cNvSpPr>
            <a:spLocks noGrp="1"/>
          </p:cNvSpPr>
          <p:nvPr>
            <p:ph idx="1"/>
          </p:nvPr>
        </p:nvSpPr>
        <p:spPr>
          <a:xfrm>
            <a:off x="1250882" y="1262130"/>
            <a:ext cx="8083618" cy="5595871"/>
          </a:xfrm>
        </p:spPr>
        <p:txBody>
          <a:bodyPr>
            <a:normAutofit fontScale="62500" lnSpcReduction="20000"/>
          </a:bodyPr>
          <a:lstStyle/>
          <a:p>
            <a:endParaRPr lang="ru-RU" dirty="0" smtClean="0"/>
          </a:p>
          <a:p>
            <a:endParaRPr lang="ru-RU" dirty="0"/>
          </a:p>
          <a:p>
            <a:endParaRPr lang="ru-RU" dirty="0" smtClean="0"/>
          </a:p>
          <a:p>
            <a:endParaRPr lang="ru-RU" dirty="0" smtClean="0"/>
          </a:p>
          <a:p>
            <a:r>
              <a:rPr lang="bg-BG" sz="2600" dirty="0">
                <a:latin typeface="Comic Sans MS" panose="030F0702030302020204" pitchFamily="66" charset="0"/>
              </a:rPr>
              <a:t>Стресът е неизменна част от живота ни, затова е разумно да помогнем на децата си да се научат как да се справят с него. За целта е нужно те да не забравят какво успокоява ума и душата им, както и да развият умения, с които да третират интензивния стрес. </a:t>
            </a:r>
            <a:endParaRPr lang="ru-RU" sz="2600" dirty="0">
              <a:latin typeface="Comic Sans MS" panose="030F0702030302020204" pitchFamily="66" charset="0"/>
            </a:endParaRPr>
          </a:p>
          <a:p>
            <a:endParaRPr lang="ru-RU" dirty="0" smtClean="0"/>
          </a:p>
          <a:p>
            <a:pPr marL="0" indent="0">
              <a:buNone/>
            </a:pPr>
            <a:r>
              <a:rPr lang="ru-RU" sz="2600" dirty="0" smtClean="0">
                <a:latin typeface="Comic Sans MS" panose="030F0702030302020204" pitchFamily="66" charset="0"/>
              </a:rPr>
              <a:t>Ситуацията </a:t>
            </a:r>
            <a:r>
              <a:rPr lang="ru-RU" sz="2600" dirty="0">
                <a:latin typeface="Comic Sans MS" panose="030F0702030302020204" pitchFamily="66" charset="0"/>
              </a:rPr>
              <a:t>със задържането у дома в продължение на няколко дни може да породи много психологически </a:t>
            </a:r>
            <a:r>
              <a:rPr lang="ru-RU" sz="2600" dirty="0" smtClean="0">
                <a:latin typeface="Comic Sans MS" panose="030F0702030302020204" pitchFamily="66" charset="0"/>
              </a:rPr>
              <a:t>дискомфорт</a:t>
            </a:r>
          </a:p>
          <a:p>
            <a:r>
              <a:rPr lang="ru-RU" sz="2600" dirty="0">
                <a:latin typeface="Comic Sans MS" panose="030F0702030302020204" pitchFamily="66" charset="0"/>
              </a:rPr>
              <a:t>Свръхинформацията може да породи много тревожност. За да се погрижим за себе си е добре да избягваме да сме пред телевизора по цял ден и да слушаме новини за коронавируса. Ще се информираме само в определен момент от деня, който сме избрали предварително. Може да изберем новините сутрин, следобед или вечер, когато искаме, но само веднъж на ден. През останалата част от деня ще бъдем заети с дейности, които не са свързани с тази тема</a:t>
            </a:r>
            <a:r>
              <a:rPr lang="ru-RU" sz="2600" dirty="0" smtClean="0">
                <a:latin typeface="Comic Sans MS" panose="030F0702030302020204" pitchFamily="66" charset="0"/>
              </a:rPr>
              <a:t>.</a:t>
            </a:r>
          </a:p>
          <a:p>
            <a:r>
              <a:rPr lang="ru-RU" sz="2600" dirty="0">
                <a:latin typeface="Comic Sans MS" panose="030F0702030302020204" pitchFamily="66" charset="0"/>
              </a:rPr>
              <a:t>Трябва да съсредоточим мисълта си не върху това, че не ни пускат навън, а че благодарение на самоограничението ние правим добро за другите и обществото. Правим нещо, което е от съществено значение за общото благо. Фокусирайте се върху факта, че макар да е трудно, оставайки вкъщи, спасявате човешки животи</a:t>
            </a:r>
            <a:endParaRPr lang="ru-RU" sz="2600" dirty="0" smtClean="0">
              <a:latin typeface="Comic Sans MS" panose="030F0702030302020204" pitchFamily="66" charset="0"/>
            </a:endParaRP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bg-BG"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515"/>
          <a:stretch/>
        </p:blipFill>
        <p:spPr>
          <a:xfrm>
            <a:off x="9334500" y="4446432"/>
            <a:ext cx="2857500" cy="1982077"/>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4500" y="2172567"/>
            <a:ext cx="2812473" cy="1582016"/>
          </a:xfrm>
          <a:prstGeom prst="rect">
            <a:avLst/>
          </a:prstGeom>
          <a:ln>
            <a:noFill/>
          </a:ln>
          <a:effectLst>
            <a:softEdge rad="112500"/>
          </a:effectLst>
        </p:spPr>
      </p:pic>
    </p:spTree>
    <p:extLst>
      <p:ext uri="{BB962C8B-B14F-4D97-AF65-F5344CB8AC3E}">
        <p14:creationId xmlns:p14="http://schemas.microsoft.com/office/powerpoint/2010/main" val="313335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22" y="270457"/>
            <a:ext cx="7146143" cy="6116987"/>
          </a:xfrm>
        </p:spPr>
        <p:txBody>
          <a:bodyPr>
            <a:normAutofit/>
          </a:bodyPr>
          <a:lstStyle/>
          <a:p>
            <a:r>
              <a:rPr lang="ru-RU" sz="1600" dirty="0" smtClean="0">
                <a:latin typeface="Comic Sans MS" panose="030F0702030302020204" pitchFamily="66" charset="0"/>
              </a:rPr>
              <a:t>Използвайте </a:t>
            </a:r>
            <a:r>
              <a:rPr lang="ru-RU" sz="1600" dirty="0">
                <a:latin typeface="Comic Sans MS" panose="030F0702030302020204" pitchFamily="66" charset="0"/>
              </a:rPr>
              <a:t>технологиите за да сте близо до вашите </a:t>
            </a:r>
            <a:r>
              <a:rPr lang="ru-RU" sz="1600" dirty="0" smtClean="0">
                <a:latin typeface="Comic Sans MS" panose="030F0702030302020204" pitchFamily="66" charset="0"/>
              </a:rPr>
              <a:t>близки и приятели.</a:t>
            </a:r>
          </a:p>
          <a:p>
            <a:endParaRPr lang="ru-RU" sz="1600" dirty="0">
              <a:latin typeface="Comic Sans MS" panose="030F0702030302020204" pitchFamily="66" charset="0"/>
            </a:endParaRPr>
          </a:p>
          <a:p>
            <a:pPr marL="0" indent="0">
              <a:buNone/>
            </a:pPr>
            <a:endParaRPr lang="ru-RU" sz="1600" dirty="0" smtClean="0">
              <a:latin typeface="Comic Sans MS" panose="030F0702030302020204" pitchFamily="66" charset="0"/>
            </a:endParaRPr>
          </a:p>
          <a:p>
            <a:r>
              <a:rPr lang="ru-RU" sz="1600" dirty="0" smtClean="0">
                <a:latin typeface="Comic Sans MS" panose="030F0702030302020204" pitchFamily="66" charset="0"/>
              </a:rPr>
              <a:t>Поддържайте </a:t>
            </a:r>
            <a:r>
              <a:rPr lang="ru-RU" sz="1600" dirty="0">
                <a:latin typeface="Comic Sans MS" panose="030F0702030302020204" pitchFamily="66" charset="0"/>
              </a:rPr>
              <a:t>се </a:t>
            </a:r>
            <a:r>
              <a:rPr lang="ru-RU" sz="1600" dirty="0" smtClean="0">
                <a:latin typeface="Comic Sans MS" panose="030F0702030302020204" pitchFamily="66" charset="0"/>
              </a:rPr>
              <a:t>активни. Ограничете </a:t>
            </a:r>
            <a:r>
              <a:rPr lang="ru-RU" sz="1600" dirty="0">
                <a:latin typeface="Comic Sans MS" panose="030F0702030302020204" pitchFamily="66" charset="0"/>
              </a:rPr>
              <a:t>времето, което прекарвате с устройствата</a:t>
            </a:r>
            <a:r>
              <a:rPr lang="ru-RU" sz="1600" dirty="0" smtClean="0">
                <a:latin typeface="Comic Sans MS" panose="030F0702030302020204" pitchFamily="66" charset="0"/>
              </a:rPr>
              <a:t>. Използвайте ги по време на виртуалното обучение,но след това намерете </a:t>
            </a:r>
            <a:r>
              <a:rPr lang="ru-RU" sz="1600" dirty="0">
                <a:latin typeface="Comic Sans MS" panose="030F0702030302020204" pitchFamily="66" charset="0"/>
              </a:rPr>
              <a:t>дейности и начини за прекарване на времето отделно от екраните. Намерете начини за физическа активност, която можем да правим у дома</a:t>
            </a:r>
            <a:r>
              <a:rPr lang="ru-RU" sz="1600" dirty="0" smtClean="0">
                <a:latin typeface="Comic Sans MS" panose="030F0702030302020204" pitchFamily="66" charset="0"/>
              </a:rPr>
              <a:t>. Много персонални треньори или спортни зали в момента предлагат безплатни онлайн упражнения, които можем да правим във вкъщи. Хранете се здравословно и приемайте витамини.</a:t>
            </a:r>
          </a:p>
          <a:p>
            <a:endParaRPr lang="ru-RU" sz="1600" dirty="0" smtClean="0">
              <a:latin typeface="Comic Sans MS" panose="030F0702030302020204" pitchFamily="66" charset="0"/>
            </a:endParaRPr>
          </a:p>
          <a:p>
            <a:r>
              <a:rPr lang="bg-BG" sz="1600" dirty="0" smtClean="0">
                <a:latin typeface="Comic Sans MS" panose="030F0702030302020204" pitchFamily="66" charset="0"/>
              </a:rPr>
              <a:t>Планирайте ежедневието си.</a:t>
            </a:r>
            <a:r>
              <a:rPr lang="ru-RU" sz="1600" dirty="0">
                <a:latin typeface="Comic Sans MS" panose="030F0702030302020204" pitchFamily="66" charset="0"/>
              </a:rPr>
              <a:t> Много важен съвет е да спазвате график и рутина. Например: сутрин правим </a:t>
            </a:r>
            <a:r>
              <a:rPr lang="ru-RU" sz="1600" dirty="0" smtClean="0">
                <a:latin typeface="Comic Sans MS" panose="030F0702030302020204" pitchFamily="66" charset="0"/>
              </a:rPr>
              <a:t>домашните, упражняваме се и учим онлайн , </a:t>
            </a:r>
            <a:r>
              <a:rPr lang="ru-RU" sz="1600" dirty="0">
                <a:latin typeface="Comic Sans MS" panose="030F0702030302020204" pitchFamily="66" charset="0"/>
              </a:rPr>
              <a:t>след хранене гледаме телевизия или играем </a:t>
            </a:r>
            <a:r>
              <a:rPr lang="ru-RU" sz="1600" dirty="0" smtClean="0">
                <a:latin typeface="Comic Sans MS" panose="030F0702030302020204" pitchFamily="66" charset="0"/>
              </a:rPr>
              <a:t>,а </a:t>
            </a:r>
            <a:r>
              <a:rPr lang="ru-RU" sz="1600" dirty="0">
                <a:latin typeface="Comic Sans MS" panose="030F0702030302020204" pitchFamily="66" charset="0"/>
              </a:rPr>
              <a:t>следобед използваме времето да правим специални семейни занимания. Децата трябва да разберат защо не трябва да напускат дома: не от страх да ни хване вируса, а защото по този начин защитаваме хората с крехко здраве. Накарайте ги да разберат, че това, което правим е пълноценно и е от съществено значение за </a:t>
            </a:r>
            <a:r>
              <a:rPr lang="ru-RU" sz="1600" dirty="0" smtClean="0">
                <a:latin typeface="Comic Sans MS" panose="030F0702030302020204" pitchFamily="66" charset="0"/>
              </a:rPr>
              <a:t>всички</a:t>
            </a:r>
            <a:endParaRPr lang="bg-BG" sz="1600" dirty="0" smtClean="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343" y="0"/>
            <a:ext cx="3013657" cy="2204300"/>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319" t="1" r="948" b="84"/>
          <a:stretch/>
        </p:blipFill>
        <p:spPr>
          <a:xfrm>
            <a:off x="9178342" y="2322222"/>
            <a:ext cx="3013657" cy="2855085"/>
          </a:xfrm>
          <a:prstGeom prst="rect">
            <a:avLst/>
          </a:prstGeom>
          <a:ln>
            <a:noFill/>
          </a:ln>
          <a:effectLst>
            <a:softEdge rad="112500"/>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521" r="8664"/>
          <a:stretch/>
        </p:blipFill>
        <p:spPr>
          <a:xfrm>
            <a:off x="9178342" y="4997003"/>
            <a:ext cx="3013658" cy="1860997"/>
          </a:xfrm>
          <a:prstGeom prst="rect">
            <a:avLst/>
          </a:prstGeom>
          <a:ln>
            <a:noFill/>
          </a:ln>
          <a:effectLst>
            <a:softEdge rad="112500"/>
          </a:effectLst>
        </p:spPr>
      </p:pic>
    </p:spTree>
    <p:extLst>
      <p:ext uri="{BB962C8B-B14F-4D97-AF65-F5344CB8AC3E}">
        <p14:creationId xmlns:p14="http://schemas.microsoft.com/office/powerpoint/2010/main" val="262159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4964" y="485104"/>
            <a:ext cx="8915400" cy="3777622"/>
          </a:xfrm>
        </p:spPr>
        <p:txBody>
          <a:bodyPr/>
          <a:lstStyle/>
          <a:p>
            <a:r>
              <a:rPr lang="ru-RU" dirty="0">
                <a:latin typeface="Comic Sans MS" panose="030F0702030302020204" pitchFamily="66" charset="0"/>
              </a:rPr>
              <a:t>Съберете се и се запознайте с трудностите, които могат да ви поставят пред изпитание тези дни. Измислете си начин чрез което ще си сътрудничите и подкрепяте взаимно, като се стремите да направите живота по-поносим за другите през това време. </a:t>
            </a:r>
          </a:p>
          <a:p>
            <a:r>
              <a:rPr lang="ru-RU" dirty="0">
                <a:latin typeface="Comic Sans MS" panose="030F0702030302020204" pitchFamily="66" charset="0"/>
              </a:rPr>
              <a:t>Вие сте екип! Тези дни ще прекарате заедно времето си по най-добрия възможен начин. Ще си помагате, подкрепяте и излушвате. Разказвайте си весели спомени, гледайте интересни филми, слушайте любимата си музика,танцувайте.</a:t>
            </a:r>
            <a:endParaRPr lang="bg-BG" dirty="0">
              <a:latin typeface="Comic Sans MS" panose="030F0702030302020204" pitchFamily="66" charset="0"/>
            </a:endParaRPr>
          </a:p>
          <a:p>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789" y="3524250"/>
            <a:ext cx="6381750" cy="3333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456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Покажете им как да защитят себе си и </a:t>
            </a:r>
            <a:r>
              <a:rPr lang="ru-RU" dirty="0" smtClean="0"/>
              <a:t>останалите около тях</a:t>
            </a:r>
            <a:endParaRPr lang="bg-BG" dirty="0"/>
          </a:p>
        </p:txBody>
      </p:sp>
      <p:sp>
        <p:nvSpPr>
          <p:cNvPr id="3" name="Content Placeholder 2"/>
          <p:cNvSpPr>
            <a:spLocks noGrp="1"/>
          </p:cNvSpPr>
          <p:nvPr>
            <p:ph idx="1"/>
          </p:nvPr>
        </p:nvSpPr>
        <p:spPr>
          <a:xfrm>
            <a:off x="348288" y="1905000"/>
            <a:ext cx="8915400" cy="3777622"/>
          </a:xfrm>
        </p:spPr>
        <p:txBody>
          <a:bodyPr/>
          <a:lstStyle/>
          <a:p>
            <a:r>
              <a:rPr lang="ru-RU" dirty="0" smtClean="0"/>
              <a:t> </a:t>
            </a:r>
            <a:r>
              <a:rPr lang="ru-RU" sz="1600" dirty="0">
                <a:latin typeface="Comic Sans MS" panose="030F0702030302020204" pitchFamily="66" charset="0"/>
              </a:rPr>
              <a:t>Насърчете ги редовно да мият ръцете </a:t>
            </a:r>
            <a:r>
              <a:rPr lang="ru-RU" sz="1600" dirty="0" smtClean="0">
                <a:latin typeface="Comic Sans MS" panose="030F0702030302020204" pitchFamily="66" charset="0"/>
              </a:rPr>
              <a:t>си и как да спазват адекватна лична хигиена по време на епидемията. </a:t>
            </a:r>
            <a:r>
              <a:rPr lang="ru-RU" sz="1600" dirty="0">
                <a:latin typeface="Comic Sans MS" panose="030F0702030302020204" pitchFamily="66" charset="0"/>
              </a:rPr>
              <a:t>Покажете им как правилно да покриват устата си с лакът, когато кашлят или </a:t>
            </a:r>
            <a:r>
              <a:rPr lang="ru-RU" sz="1600" dirty="0" smtClean="0">
                <a:latin typeface="Comic Sans MS" panose="030F0702030302020204" pitchFamily="66" charset="0"/>
              </a:rPr>
              <a:t>кихат. Обяснете </a:t>
            </a:r>
            <a:r>
              <a:rPr lang="ru-RU" sz="1600" dirty="0">
                <a:latin typeface="Comic Sans MS" panose="030F0702030302020204" pitchFamily="66" charset="0"/>
              </a:rPr>
              <a:t>им, че е най – добре да не се приближават много до </a:t>
            </a:r>
            <a:r>
              <a:rPr lang="ru-RU" sz="1600" dirty="0" smtClean="0">
                <a:latin typeface="Comic Sans MS" panose="030F0702030302020204" pitchFamily="66" charset="0"/>
              </a:rPr>
              <a:t>хората в случай, че извънредно им се наложи да излязат навън. Помолете </a:t>
            </a:r>
            <a:r>
              <a:rPr lang="ru-RU" sz="1600" dirty="0">
                <a:latin typeface="Comic Sans MS" panose="030F0702030302020204" pitchFamily="66" charset="0"/>
              </a:rPr>
              <a:t>ги да ви кажат, ако започнат да се чувстват зле, ако имат температура, кашлят или имат затруднено </a:t>
            </a:r>
            <a:r>
              <a:rPr lang="ru-RU" sz="1600" dirty="0" smtClean="0">
                <a:latin typeface="Comic Sans MS" panose="030F0702030302020204" pitchFamily="66" charset="0"/>
              </a:rPr>
              <a:t>дишане. </a:t>
            </a:r>
          </a:p>
          <a:p>
            <a:r>
              <a:rPr lang="ru-RU" sz="1600" dirty="0" smtClean="0">
                <a:latin typeface="Comic Sans MS" panose="030F0702030302020204" pitchFamily="66" charset="0"/>
              </a:rPr>
              <a:t>Обяснете им защо в момента не е подходящо да се срещат със своите приятели. Дайте им идеи за начините да се свързват и общуват с тях.</a:t>
            </a:r>
          </a:p>
          <a:p>
            <a:r>
              <a:rPr lang="ru-RU" sz="1600" dirty="0" smtClean="0">
                <a:latin typeface="Comic Sans MS" panose="030F0702030302020204" pitchFamily="66" charset="0"/>
              </a:rPr>
              <a:t>Кажете им да бъдат тъпеливи и ги окуражавайте, че ако се пазим взаимно тази ситуация по-бързо ще отмине и ще се могат отново да играят навън.</a:t>
            </a:r>
          </a:p>
          <a:p>
            <a:r>
              <a:rPr lang="ru-RU" sz="1600" dirty="0" smtClean="0">
                <a:latin typeface="Comic Sans MS" panose="030F0702030302020204" pitchFamily="66" charset="0"/>
              </a:rPr>
              <a:t>Кажете им,че в момента не е подходящо да се срещат с баба и дядо, защотото за тях риска да се разболеят е най-голям и трябва да ги пазим. Давайте им възможност да си говорят с тях по телефона.</a:t>
            </a:r>
          </a:p>
          <a:p>
            <a:endParaRPr lang="bg-BG" sz="1600" dirty="0">
              <a:latin typeface="Comic Sans MS" panose="030F0702030302020204" pitchFamily="66"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638" t="-2961" r="14387" b="-1184"/>
          <a:stretch/>
        </p:blipFill>
        <p:spPr>
          <a:xfrm flipH="1">
            <a:off x="9332889" y="4593264"/>
            <a:ext cx="2859111" cy="226473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19" y="5898524"/>
            <a:ext cx="3618963" cy="959476"/>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1068" y="2116001"/>
            <a:ext cx="3150932" cy="1889328"/>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5870" y="5286262"/>
            <a:ext cx="2672330" cy="1558859"/>
          </a:xfrm>
          <a:prstGeom prst="rect">
            <a:avLst/>
          </a:prstGeom>
          <a:ln>
            <a:noFill/>
          </a:ln>
          <a:effectLst>
            <a:softEdge rad="112500"/>
          </a:effectLst>
        </p:spPr>
      </p:pic>
    </p:spTree>
    <p:extLst>
      <p:ext uri="{BB962C8B-B14F-4D97-AF65-F5344CB8AC3E}">
        <p14:creationId xmlns:p14="http://schemas.microsoft.com/office/powerpoint/2010/main" val="317393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Покажете им примери на хора, които помагат</a:t>
            </a:r>
            <a:endParaRPr lang="bg-BG" dirty="0"/>
          </a:p>
        </p:txBody>
      </p:sp>
      <p:sp>
        <p:nvSpPr>
          <p:cNvPr id="3" name="Content Placeholder 2"/>
          <p:cNvSpPr>
            <a:spLocks noGrp="1"/>
          </p:cNvSpPr>
          <p:nvPr>
            <p:ph idx="1"/>
          </p:nvPr>
        </p:nvSpPr>
        <p:spPr/>
        <p:txBody>
          <a:bodyPr/>
          <a:lstStyle/>
          <a:p>
            <a:r>
              <a:rPr lang="ru-RU" dirty="0">
                <a:latin typeface="Comic Sans MS" panose="030F0702030302020204" pitchFamily="66" charset="0"/>
              </a:rPr>
              <a:t>Споделете истории на здравни работници, учени и млади хора, наред с други, които работят за спиране на епидемията и за опазване на здравето в общността. Голямо успокоение е да знаем, че има много съпричастни хора, които полагат усилия за овладяване на ситуацията.</a:t>
            </a:r>
            <a:endParaRPr lang="bg-BG"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4" y="4906850"/>
            <a:ext cx="3902299" cy="195115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20" y="3450665"/>
            <a:ext cx="4447982" cy="2912369"/>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229" y="4691433"/>
            <a:ext cx="3255771" cy="2166568"/>
          </a:xfrm>
          <a:prstGeom prst="rect">
            <a:avLst/>
          </a:prstGeom>
          <a:ln>
            <a:noFill/>
          </a:ln>
          <a:effectLst>
            <a:softEdge rad="112500"/>
          </a:effectLst>
        </p:spPr>
      </p:pic>
    </p:spTree>
    <p:extLst>
      <p:ext uri="{BB962C8B-B14F-4D97-AF65-F5344CB8AC3E}">
        <p14:creationId xmlns:p14="http://schemas.microsoft.com/office/powerpoint/2010/main" val="156258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 да общувате с детето си в такава стресова ситуация</a:t>
            </a:r>
            <a:endParaRPr lang="bg-BG" dirty="0"/>
          </a:p>
        </p:txBody>
      </p:sp>
      <p:sp>
        <p:nvSpPr>
          <p:cNvPr id="3" name="Content Placeholder 2"/>
          <p:cNvSpPr>
            <a:spLocks noGrp="1"/>
          </p:cNvSpPr>
          <p:nvPr>
            <p:ph idx="1"/>
          </p:nvPr>
        </p:nvSpPr>
        <p:spPr>
          <a:xfrm>
            <a:off x="3670478" y="2133600"/>
            <a:ext cx="7834133" cy="3777622"/>
          </a:xfrm>
        </p:spPr>
        <p:txBody>
          <a:bodyPr>
            <a:noAutofit/>
          </a:bodyPr>
          <a:lstStyle/>
          <a:p>
            <a:r>
              <a:rPr lang="ru-RU" sz="1600" dirty="0">
                <a:latin typeface="Comic Sans MS" panose="030F0702030302020204" pitchFamily="66" charset="0"/>
              </a:rPr>
              <a:t>Разберете какво знае детето Ви по темата и дали има достоверна и надеждна информация. </a:t>
            </a:r>
            <a:r>
              <a:rPr lang="ru-RU" sz="1600" dirty="0" smtClean="0">
                <a:latin typeface="Comic Sans MS" panose="030F0702030302020204" pitchFamily="66" charset="0"/>
              </a:rPr>
              <a:t>Предоставяйте точна информация, но без да предизвиквате излишна тревога. При липса на адекватна информация децата са склонни да си представят нещата по-лоши отколкото са, така че успокойте ги. Неподходящата за възрастта на детето информация може до доведе до безпокойство и объркване.</a:t>
            </a:r>
          </a:p>
          <a:p>
            <a:r>
              <a:rPr lang="ru-RU" sz="1600" dirty="0" smtClean="0">
                <a:latin typeface="Comic Sans MS" panose="030F0702030302020204" pitchFamily="66" charset="0"/>
              </a:rPr>
              <a:t>Ако вие самите изглеждате твърде притеснени и тревожни го пренасяте и върху децата си. Бъдете тяхната опора. Уверете ги, че всичко ще бъде наред, че се прави всичко възможно за да се премине през тази ситуация, че всичко е въпрос на време и трябва да сме търпеливи, но и отговорни.</a:t>
            </a:r>
          </a:p>
          <a:p>
            <a:r>
              <a:rPr lang="bg-BG" sz="1600" dirty="0" smtClean="0">
                <a:latin typeface="Comic Sans MS" panose="030F0702030302020204" pitchFamily="66" charset="0"/>
              </a:rPr>
              <a:t>Насърчавайте ги в новият им начин на обучение. Помагайте им в упраженията, когато имате възможност, а след това и с домашните. Не ги притискайте и не изисквайте прекалено много. Както за нас, така и за тях това е стресова ситуация.</a:t>
            </a:r>
          </a:p>
          <a:p>
            <a:r>
              <a:rPr lang="bg-BG" sz="1600" dirty="0">
                <a:latin typeface="Comic Sans MS" panose="030F0702030302020204" pitchFamily="66" charset="0"/>
              </a:rPr>
              <a:t>Спокойно обсъждайте въпроси и събития, които биха могли да се окажат стресови. Нека детето да очаква предстоящата промяна и де се подготви да я посрещне</a:t>
            </a:r>
            <a:r>
              <a:rPr lang="bg-BG" sz="1600" dirty="0" smtClean="0">
                <a:latin typeface="Comic Sans MS" panose="030F0702030302020204" pitchFamily="66"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2" y="2423238"/>
            <a:ext cx="3569460" cy="3569460"/>
          </a:xfrm>
          <a:prstGeom prst="rect">
            <a:avLst/>
          </a:prstGeom>
          <a:ln>
            <a:noFill/>
          </a:ln>
          <a:effectLst>
            <a:softEdge rad="112500"/>
          </a:effectLst>
        </p:spPr>
      </p:pic>
    </p:spTree>
    <p:extLst>
      <p:ext uri="{BB962C8B-B14F-4D97-AF65-F5344CB8AC3E}">
        <p14:creationId xmlns:p14="http://schemas.microsoft.com/office/powerpoint/2010/main" val="83161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1415" y="686678"/>
            <a:ext cx="8915400" cy="5099853"/>
          </a:xfrm>
        </p:spPr>
        <p:txBody>
          <a:bodyPr>
            <a:normAutofit/>
          </a:bodyPr>
          <a:lstStyle/>
          <a:p>
            <a:r>
              <a:rPr lang="bg-BG" sz="1600" dirty="0">
                <a:latin typeface="Comic Sans MS" panose="030F0702030302020204" pitchFamily="66" charset="0"/>
              </a:rPr>
              <a:t>Дайте възможност на детето си да говори за своите емоции и да задава въпроси. Бъдете търпеливи, съчувствайте и уважавайте гледната му точка и тревогите му. Не пропускайте да му покажете, че винаги сте насреща да го </a:t>
            </a:r>
            <a:r>
              <a:rPr lang="bg-BG" sz="1600" dirty="0" smtClean="0">
                <a:latin typeface="Comic Sans MS" panose="030F0702030302020204" pitchFamily="66" charset="0"/>
              </a:rPr>
              <a:t>изслушате</a:t>
            </a:r>
          </a:p>
          <a:p>
            <a:r>
              <a:rPr lang="bg-BG" sz="1600" dirty="0">
                <a:latin typeface="Comic Sans MS" panose="030F0702030302020204" pitchFamily="66" charset="0"/>
              </a:rPr>
              <a:t>Уведомявайте </a:t>
            </a:r>
            <a:r>
              <a:rPr lang="bg-BG" sz="1600" dirty="0" smtClean="0">
                <a:latin typeface="Comic Sans MS" panose="030F0702030302020204" pitchFamily="66" charset="0"/>
              </a:rPr>
              <a:t>и </a:t>
            </a:r>
            <a:r>
              <a:rPr lang="bg-BG" sz="1600" dirty="0">
                <a:latin typeface="Comic Sans MS" panose="030F0702030302020204" pitchFamily="66" charset="0"/>
              </a:rPr>
              <a:t>учителите за стресовите ситуации, с които се сблъсква детето ви, за да могат и те да го подкрепят</a:t>
            </a:r>
            <a:r>
              <a:rPr lang="bg-BG" sz="1600" dirty="0" smtClean="0">
                <a:latin typeface="Comic Sans MS" panose="030F0702030302020204" pitchFamily="66" charset="0"/>
              </a:rPr>
              <a:t>.</a:t>
            </a:r>
          </a:p>
          <a:p>
            <a:r>
              <a:rPr lang="bg-BG" sz="1600" dirty="0">
                <a:latin typeface="Comic Sans MS" panose="030F0702030302020204" pitchFamily="66" charset="0"/>
              </a:rPr>
              <a:t>Старайте се да стоите близо до децата си. По този начин с успокояващото ви присъствие те се чувстват в безопасност.</a:t>
            </a:r>
          </a:p>
          <a:p>
            <a:endParaRPr lang="bg-BG" sz="1600" dirty="0">
              <a:latin typeface="Comic Sans MS" panose="030F0702030302020204" pitchFamily="66" charset="0"/>
            </a:endParaRPr>
          </a:p>
          <a:p>
            <a:endParaRPr lang="bg-BG" dirty="0"/>
          </a:p>
          <a:p>
            <a:endParaRPr lang="bg-BG"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757" t="10511" r="11278" b="10298"/>
          <a:stretch/>
        </p:blipFill>
        <p:spPr>
          <a:xfrm>
            <a:off x="6597433" y="2810992"/>
            <a:ext cx="4059382" cy="4123208"/>
          </a:xfrm>
          <a:prstGeom prst="rect">
            <a:avLst/>
          </a:prstGeom>
          <a:ln>
            <a:noFill/>
          </a:ln>
          <a:effectLst>
            <a:softEdge rad="112500"/>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592" t="12500" r="11561" b="9949"/>
          <a:stretch/>
        </p:blipFill>
        <p:spPr>
          <a:xfrm>
            <a:off x="1648691" y="2951175"/>
            <a:ext cx="4100945" cy="3983025"/>
          </a:xfrm>
          <a:prstGeom prst="rect">
            <a:avLst/>
          </a:prstGeom>
          <a:ln>
            <a:noFill/>
          </a:ln>
          <a:effectLst>
            <a:softEdge rad="112500"/>
          </a:effectLst>
        </p:spPr>
      </p:pic>
    </p:spTree>
    <p:extLst>
      <p:ext uri="{BB962C8B-B14F-4D97-AF65-F5344CB8AC3E}">
        <p14:creationId xmlns:p14="http://schemas.microsoft.com/office/powerpoint/2010/main" val="184235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9358" y="807076"/>
            <a:ext cx="8915400" cy="3777622"/>
          </a:xfrm>
        </p:spPr>
        <p:txBody>
          <a:bodyPr/>
          <a:lstStyle/>
          <a:p>
            <a:r>
              <a:rPr lang="bg-BG" dirty="0">
                <a:latin typeface="Comic Sans MS" panose="030F0702030302020204" pitchFamily="66" charset="0"/>
              </a:rPr>
              <a:t>Обяснявайте им какво се случва. Използвайте прости и разбираеми думи, които изричайте с успокояващ равен тон на гласа. Обяснявайте как точно искате да ги предпазите и защо. Дори и да не разбират напълно думите ви и какво се случва, вашият глас и тон ще ги успокоят.</a:t>
            </a:r>
          </a:p>
          <a:p>
            <a:r>
              <a:rPr lang="bg-BG" dirty="0">
                <a:latin typeface="Comic Sans MS" panose="030F0702030302020204" pitchFamily="66" charset="0"/>
              </a:rPr>
              <a:t>Показвайте им нежност и любов всеки ден. Създавайте у тях чувство на увереност и спокойствие. Показвайте им, че техните тревоги и проблеми са важни за вас и ги насърчавайте да споделят. Отделяйте им време, за да ги изслушате.</a:t>
            </a:r>
          </a:p>
          <a:p>
            <a:r>
              <a:rPr lang="bg-BG" u="sng" dirty="0">
                <a:effectLst>
                  <a:outerShdw blurRad="38100" dist="38100" dir="2700000" algn="tl">
                    <a:srgbClr val="000000">
                      <a:alpha val="43137"/>
                    </a:srgbClr>
                  </a:outerShdw>
                </a:effectLst>
                <a:latin typeface="Comic Sans MS" panose="030F0702030302020204" pitchFamily="66" charset="0"/>
              </a:rPr>
              <a:t>Свържете се с училищният психолог ако чувствате, че детето Ви е тревожно и имате нужда от помощ.</a:t>
            </a:r>
          </a:p>
          <a:p>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914" y="3952752"/>
            <a:ext cx="4195303" cy="2905248"/>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12" y="3640331"/>
            <a:ext cx="4820477" cy="3217669"/>
          </a:xfrm>
          <a:prstGeom prst="rect">
            <a:avLst/>
          </a:prstGeom>
          <a:ln>
            <a:noFill/>
          </a:ln>
          <a:effectLst>
            <a:softEdge rad="112500"/>
          </a:effectLst>
        </p:spPr>
      </p:pic>
    </p:spTree>
    <p:extLst>
      <p:ext uri="{BB962C8B-B14F-4D97-AF65-F5344CB8AC3E}">
        <p14:creationId xmlns:p14="http://schemas.microsoft.com/office/powerpoint/2010/main" val="19686024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102</TotalTime>
  <Words>1133</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Comic Sans MS</vt:lpstr>
      <vt:lpstr>Wingdings 3</vt:lpstr>
      <vt:lpstr>Wisp</vt:lpstr>
      <vt:lpstr>PowerPoint Presentation</vt:lpstr>
      <vt:lpstr>Подкрепа за деца и родители в извънредна ситуация</vt:lpstr>
      <vt:lpstr>PowerPoint Presentation</vt:lpstr>
      <vt:lpstr>PowerPoint Presentation</vt:lpstr>
      <vt:lpstr>Покажете им как да защитят себе си и останалите около тях</vt:lpstr>
      <vt:lpstr>Покажете им примери на хора, които помагат</vt:lpstr>
      <vt:lpstr>Как да общувате с детето си в такава стресова ситуация</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petia giurova</dc:creator>
  <cp:lastModifiedBy>petia giurova</cp:lastModifiedBy>
  <cp:revision>12</cp:revision>
  <dcterms:created xsi:type="dcterms:W3CDTF">2020-03-22T14:52:43Z</dcterms:created>
  <dcterms:modified xsi:type="dcterms:W3CDTF">2020-03-22T16:35:12Z</dcterms:modified>
</cp:coreProperties>
</file>