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6" r:id="rId4"/>
    <p:sldId id="257" r:id="rId5"/>
    <p:sldId id="261" r:id="rId6"/>
    <p:sldId id="262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3" r:id="rId16"/>
    <p:sldId id="27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3FD022-5F89-4082-8899-8EE614F7BD2F}" type="datetimeFigureOut">
              <a:rPr lang="bg-BG" smtClean="0"/>
              <a:pPr/>
              <a:t>07.05.2019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LOgo.jpg"/>
          <p:cNvPicPr>
            <a:picLocks noChangeAspect="1"/>
          </p:cNvPicPr>
          <p:nvPr/>
        </p:nvPicPr>
        <p:blipFill>
          <a:blip r:embed="rId2" cstate="print">
            <a:lum bright="5000" contras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5725" cmpd="thickThin">
            <a:solidFill>
              <a:srgbClr val="FFFF00"/>
            </a:solidFill>
            <a:bevel/>
          </a:ln>
          <a:effectLst>
            <a:outerShdw blurRad="76200" dist="12700" dir="2700000" sy="-23000" kx="-800400" algn="bl" rotWithShape="0">
              <a:schemeClr val="bg2">
                <a:lumMod val="50000"/>
                <a:alpha val="20000"/>
              </a:schemeClr>
            </a:outerShdw>
          </a:effectLst>
          <a:scene3d>
            <a:camera prst="orthographicFront"/>
            <a:lightRig rig="two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Na4al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Картина 4" descr="Na4alo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7" name="Закръглен правоъгълник 6"/>
          <p:cNvSpPr/>
          <p:nvPr/>
        </p:nvSpPr>
        <p:spPr>
          <a:xfrm>
            <a:off x="1043608" y="188640"/>
            <a:ext cx="7128792" cy="836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3" name="Картина 2" descr="Na4al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2" name="Картина 1" descr="Na4al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899592" y="11663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 най-напред започнахме с посоките</a:t>
            </a:r>
          </a:p>
          <a:p>
            <a:pPr algn="ctr"/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и ляво или дясно – </a:t>
            </a:r>
            <a:r>
              <a:rPr lang="bg-BG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</a:t>
            </a:r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е?</a:t>
            </a:r>
            <a:endParaRPr lang="bg-BG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6273225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беше лесно…</a:t>
            </a:r>
            <a:endParaRPr lang="bg-BG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572000" y="6334780"/>
            <a:ext cx="404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…но пък бе забавно !</a:t>
            </a:r>
            <a:endParaRPr lang="bg-BG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017455" y="306896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Играхме си и на “СТАРИ ИГРИ”</a:t>
            </a:r>
            <a:endParaRPr lang="bg-BG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Картина 2" descr="Mina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964" y="3717032"/>
            <a:ext cx="5220072" cy="2936291"/>
          </a:xfrm>
          <a:prstGeom prst="rect">
            <a:avLst/>
          </a:prstGeom>
        </p:spPr>
      </p:pic>
      <p:pic>
        <p:nvPicPr>
          <p:cNvPr id="4" name="Картина 3" descr="Minal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4494008" cy="2527880"/>
          </a:xfrm>
          <a:prstGeom prst="rect">
            <a:avLst/>
          </a:prstGeom>
        </p:spPr>
      </p:pic>
      <p:pic>
        <p:nvPicPr>
          <p:cNvPr id="5" name="Картина 4" descr="Minal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2656"/>
            <a:ext cx="4499992" cy="253124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Laz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ово поле 1"/>
          <p:cNvSpPr txBox="1"/>
          <p:nvPr/>
        </p:nvSpPr>
        <p:spPr>
          <a:xfrm>
            <a:off x="1361025" y="0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не след дълго започнахме с изявите…</a:t>
            </a:r>
            <a:endParaRPr lang="bg-BG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Картина 2" descr="Kuker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25144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Kuker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Kukeri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63691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Kukeri 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8560" y="2636912"/>
            <a:ext cx="3635896" cy="204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Kukeri 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76672"/>
            <a:ext cx="371079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 descr="Kukeri 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869160"/>
            <a:ext cx="3240360" cy="182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Kukeri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384376" cy="1903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 descr="Kukeri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4077072"/>
            <a:ext cx="3912434" cy="2200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 descr="Kukeri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73016"/>
            <a:ext cx="4824536" cy="2713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 descr="Kukeri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772586"/>
            <a:ext cx="3888432" cy="2187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Картина 8" descr="Kukeri 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16632"/>
            <a:ext cx="5560615" cy="312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Картина 7" descr="Kukeri 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212976"/>
            <a:ext cx="1680765" cy="2988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Текстово поле 1"/>
          <p:cNvSpPr txBox="1"/>
          <p:nvPr/>
        </p:nvSpPr>
        <p:spPr>
          <a:xfrm>
            <a:off x="-180528" y="6237312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Благодарим на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модулите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“Приложно изкуство”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“</a:t>
            </a:r>
            <a:r>
              <a:rPr lang="bg-BG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Ръкотворен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живот”</a:t>
            </a:r>
          </a:p>
          <a:p>
            <a:pPr algn="ctr"/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изработката на маските за изявата “Кукери”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55576" y="116632"/>
            <a:ext cx="795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Трескаво се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подготвихме и за </a:t>
            </a:r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следваща изява – “ЛАЗАРКИ”</a:t>
            </a:r>
            <a:endParaRPr lang="bg-BG" sz="2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Картина 3" descr="Laz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345638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Laz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345638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Lazark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11" y="4581128"/>
            <a:ext cx="2784309" cy="2088232"/>
          </a:xfrm>
          <a:prstGeom prst="rect">
            <a:avLst/>
          </a:prstGeom>
        </p:spPr>
      </p:pic>
      <p:pic>
        <p:nvPicPr>
          <p:cNvPr id="7" name="Картина 6" descr="Lazarki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63126"/>
            <a:ext cx="2808312" cy="2106234"/>
          </a:xfrm>
          <a:prstGeom prst="rect">
            <a:avLst/>
          </a:prstGeom>
        </p:spPr>
      </p:pic>
      <p:pic>
        <p:nvPicPr>
          <p:cNvPr id="9" name="Картина 8" descr="LAzarki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48680"/>
            <a:ext cx="2688299" cy="2016224"/>
          </a:xfrm>
          <a:prstGeom prst="rect">
            <a:avLst/>
          </a:prstGeom>
        </p:spPr>
      </p:pic>
      <p:pic>
        <p:nvPicPr>
          <p:cNvPr id="10" name="Картина 9" descr="Lazarki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7851" y="548680"/>
            <a:ext cx="2688299" cy="1872208"/>
          </a:xfrm>
          <a:prstGeom prst="rect">
            <a:avLst/>
          </a:prstGeom>
        </p:spPr>
      </p:pic>
      <p:pic>
        <p:nvPicPr>
          <p:cNvPr id="11" name="Картина 10" descr="Lazarki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548680"/>
            <a:ext cx="2699792" cy="2024844"/>
          </a:xfrm>
          <a:prstGeom prst="rect">
            <a:avLst/>
          </a:prstGeom>
        </p:spPr>
      </p:pic>
      <p:pic>
        <p:nvPicPr>
          <p:cNvPr id="12" name="Картина 11" descr="LAzarki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653136"/>
            <a:ext cx="2688298" cy="201622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90886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учебната програма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включени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няколко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колеги, което дава възможност за по-обширна работа, за разчупен и разнообразен стил на преподаване с различни методи и форми. Това дава възможност на децата да се изявяват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всякакъв начин. 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Хубавото е, че в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определен момент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има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възможност за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промяна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желанията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изява с друга насоченост.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началото, разбира се,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децата нямаха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изградени навици. В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настоящия момент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има разлика и вече се наблюдава някакъв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прогрес. Темите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са съобразени със същността на модула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спомагат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въвеждане в реториката, развитие на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въображението, умения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рецитиране и участия в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сценки.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bg-BG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Тази иновация дава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свободата да се преподава материал, интересен за децата, както и възможността да се работи с деца, които искат да се занимават с това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Изпитваме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истинско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удоволствие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експериментираме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 да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вкарваме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нови идеи 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модулното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обучение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Децата 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 забавляват и учат едновременно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51520" y="188640"/>
            <a:ext cx="866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След една година, стигнахме до някой важни изводи:</a:t>
            </a:r>
            <a:endParaRPr lang="bg-BG" sz="2400" u="sng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54713" cy="1342757"/>
          </a:xfrm>
        </p:spPr>
        <p:txBody>
          <a:bodyPr/>
          <a:lstStyle/>
          <a:p>
            <a:r>
              <a:rPr lang="bg-BG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“СГОВОРНА ДРУЖИНА, ПЛАНИНА ПОВДИГА”</a:t>
            </a:r>
            <a:endParaRPr lang="bg-BG" sz="4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79512" y="4653136"/>
            <a:ext cx="8784976" cy="72008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БЛАГОДАРЯ ЗА ВНИМАНИЕТО !</a:t>
            </a:r>
            <a:endParaRPr lang="bg-BG" sz="4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292080" y="2852936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Народна поговорка</a:t>
            </a: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376264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МОДУЛ</a:t>
            </a:r>
            <a:b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</a:br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„СЦЕНИЧНИ ИЗКУСТВА“</a:t>
            </a:r>
            <a:b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</a:b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I </a:t>
            </a:r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клас</a:t>
            </a:r>
            <a:endParaRPr lang="bg-BG" sz="4800" b="1" dirty="0">
              <a:solidFill>
                <a:schemeClr val="bg2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20880" cy="2495128"/>
          </a:xfrm>
        </p:spPr>
        <p:txBody>
          <a:bodyPr>
            <a:normAutofit/>
          </a:bodyPr>
          <a:lstStyle/>
          <a:p>
            <a:pPr algn="just"/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Подмодули:</a:t>
            </a:r>
          </a:p>
          <a:p>
            <a:pPr algn="just"/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Музика</a:t>
            </a:r>
            <a:endParaRPr lang="bg-BG" sz="32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lvl="1" algn="just"/>
            <a:r>
              <a:rPr lang="bg-BG" sz="3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en-US" sz="3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 Хореография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	</a:t>
            </a:r>
          </a:p>
          <a:p>
            <a:pPr lvl="1" algn="just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	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 Художествено слово</a:t>
            </a:r>
          </a:p>
          <a:p>
            <a:endParaRPr lang="bg-BG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762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176465" cy="626596"/>
          </a:xfrm>
        </p:spPr>
        <p:txBody>
          <a:bodyPr/>
          <a:lstStyle/>
          <a:p>
            <a:r>
              <a:rPr lang="bg-BG" sz="4000" dirty="0" smtClean="0"/>
              <a:t>Като за начало…</a:t>
            </a:r>
            <a:endParaRPr lang="bg-BG" sz="40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51520" y="2636912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Един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по-нестандартен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начин за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доближаване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до света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може да 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въвличането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им в света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различните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изкуства</a:t>
            </a:r>
            <a:r>
              <a:rPr lang="bg-BG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Изборът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правилни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художествени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занимания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стимулира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проявите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различните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таланти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детето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Те трябва да бъдат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провокирани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изразяват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самостоятелно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а не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да им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натрапват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готови модели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образци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които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сляпо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следват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Трябва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да е ясно, че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изкуството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е спонтанно и не подлежи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предварително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планиране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Именно това е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основната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цел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АРТ-заниманията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-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се научат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мислят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изразяват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свободно,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споделят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своите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фантазии и идеи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  <a:endParaRPr lang="bg-BG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g-BG" sz="1800" dirty="0" smtClean="0">
                <a:latin typeface="Bookman Old Style" pitchFamily="18" charset="0"/>
              </a:rPr>
              <a:t>		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Учебната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програма има интегративен характер и е съобразена с интересите, възрастовите и интелектуални способности на децата в първи клас. Тя включва </a:t>
            </a:r>
            <a:r>
              <a:rPr lang="bg-BG" sz="18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урочни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единици, чрез които се усвояват знания за музикални, танцови и </a:t>
            </a:r>
            <a:r>
              <a:rPr lang="bg-BG" sz="18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словестно-изпълнителски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дейности.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Програмата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дава възможност за индивидуална и групова сценична дейност. Основен акцент в нея е творческото развитие на децата и усъвършенстване на индивидуалните заложби. Съдържанието е организирано около следните основни идеи: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Обогатяване на музикалната, танцовата и речевата култура на учениците.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Обогатяване знанията на учениците за празничната система на българите и 	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традициите, свързани с нея.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Приложение на изучения материал и претворяването му в сценични изяви.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Развиване на въображение, артистичност, двигателна и музикална култура,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защитаване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определена позиция в спор и влизане в роля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546" cy="1584176"/>
          </a:xfrm>
        </p:spPr>
        <p:txBody>
          <a:bodyPr/>
          <a:lstStyle/>
          <a:p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През учебната 2018/2019 година за първи път в нашето училище стартира  иновацията „Модулно обучение“ и се формира модула „Сценични изкуства“ – включващ  в себе си три предмета – хореография,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музика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и художествено слово</a:t>
            </a:r>
            <a:endParaRPr lang="bg-BG" sz="1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77901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352928" cy="5976664"/>
          </a:xfrm>
        </p:spPr>
        <p:txBody>
          <a:bodyPr>
            <a:noAutofit/>
          </a:bodyPr>
          <a:lstStyle/>
          <a:p>
            <a:pPr lvl="0"/>
            <a:r>
              <a:rPr lang="bg-BG" b="1" i="1" dirty="0" smtClean="0">
                <a:latin typeface="Bookman Old Style" pitchFamily="18" charset="0"/>
              </a:rPr>
              <a:t>			</a:t>
            </a:r>
            <a:r>
              <a:rPr lang="bg-BG" b="1" i="1" u="sng" dirty="0" smtClean="0">
                <a:latin typeface="Bookman Old Style" pitchFamily="18" charset="0"/>
              </a:rPr>
              <a:t>ОСНОВНИ </a:t>
            </a:r>
            <a:r>
              <a:rPr lang="bg-BG" b="1" i="1" u="sng" dirty="0" smtClean="0">
                <a:latin typeface="Bookman Old Style" pitchFamily="18" charset="0"/>
              </a:rPr>
              <a:t>ЦЕЛИ</a:t>
            </a:r>
            <a:r>
              <a:rPr lang="bg-BG" b="1" i="1" u="sng" dirty="0" smtClean="0">
                <a:latin typeface="Bookman Old Style" pitchFamily="18" charset="0"/>
              </a:rPr>
              <a:t>:</a:t>
            </a:r>
            <a:r>
              <a:rPr lang="bg-BG" b="1" i="1" dirty="0" smtClean="0">
                <a:latin typeface="Bookman Old Style" pitchFamily="18" charset="0"/>
              </a:rPr>
              <a:t>		   </a:t>
            </a:r>
            <a:r>
              <a:rPr lang="bg-BG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bg-BG" sz="1400" b="1" dirty="0" smtClean="0">
                <a:latin typeface="Bookman Old Style" pitchFamily="18" charset="0"/>
              </a:rPr>
              <a:t>	</a:t>
            </a:r>
            <a:endParaRPr lang="bg-BG" sz="1400" b="1" dirty="0" smtClean="0">
              <a:latin typeface="Bookman Old Style" pitchFamily="18" charset="0"/>
            </a:endParaRPr>
          </a:p>
          <a:p>
            <a:pPr lvl="0" algn="just"/>
            <a:r>
              <a:rPr lang="bg-BG" b="1" dirty="0" smtClean="0">
                <a:latin typeface="Bookman Old Style" pitchFamily="18" charset="0"/>
              </a:rPr>
              <a:t>Да </a:t>
            </a:r>
            <a:r>
              <a:rPr lang="bg-BG" b="1" dirty="0" smtClean="0">
                <a:latin typeface="Bookman Old Style" pitchFamily="18" charset="0"/>
              </a:rPr>
              <a:t>се запознаят </a:t>
            </a:r>
            <a:r>
              <a:rPr lang="bg-BG" dirty="0" smtClean="0">
                <a:latin typeface="Bookman Old Style" pitchFamily="18" charset="0"/>
              </a:rPr>
              <a:t>с българските традиции </a:t>
            </a:r>
            <a:r>
              <a:rPr lang="bg-BG" dirty="0" smtClean="0">
                <a:latin typeface="Bookman Old Style" pitchFamily="18" charset="0"/>
              </a:rPr>
              <a:t>и </a:t>
            </a:r>
            <a:r>
              <a:rPr lang="bg-BG" dirty="0" smtClean="0">
                <a:latin typeface="Bookman Old Style" pitchFamily="18" charset="0"/>
              </a:rPr>
              <a:t>обичаи и специфичните </a:t>
            </a:r>
            <a:r>
              <a:rPr lang="bg-BG" dirty="0" smtClean="0">
                <a:latin typeface="Bookman Old Style" pitchFamily="18" charset="0"/>
              </a:rPr>
              <a:t>за тях песни, танци и наричания.</a:t>
            </a:r>
          </a:p>
          <a:p>
            <a:pPr lvl="0" algn="just"/>
            <a:r>
              <a:rPr lang="bg-BG" b="1" dirty="0" smtClean="0">
                <a:latin typeface="Bookman Old Style" pitchFamily="18" charset="0"/>
              </a:rPr>
              <a:t>Да се придобият </a:t>
            </a:r>
            <a:r>
              <a:rPr lang="bg-BG" dirty="0" smtClean="0">
                <a:latin typeface="Bookman Old Style" pitchFamily="18" charset="0"/>
              </a:rPr>
              <a:t>теоретични познания и </a:t>
            </a:r>
            <a:r>
              <a:rPr lang="bg-BG" dirty="0" smtClean="0">
                <a:latin typeface="Bookman Old Style" pitchFamily="18" charset="0"/>
              </a:rPr>
              <a:t>практически умения</a:t>
            </a:r>
            <a:r>
              <a:rPr lang="bg-BG" dirty="0" smtClean="0">
                <a:latin typeface="Bookman Old Style" pitchFamily="18" charset="0"/>
              </a:rPr>
              <a:t> </a:t>
            </a:r>
            <a:r>
              <a:rPr lang="bg-BG" dirty="0" smtClean="0">
                <a:latin typeface="Bookman Old Style" pitchFamily="18" charset="0"/>
              </a:rPr>
              <a:t>в </a:t>
            </a:r>
            <a:r>
              <a:rPr lang="bg-BG" dirty="0" smtClean="0">
                <a:latin typeface="Bookman Old Style" pitchFamily="18" charset="0"/>
              </a:rPr>
              <a:t>областта на сценичните изкуства. </a:t>
            </a:r>
          </a:p>
          <a:p>
            <a:pPr lvl="0" algn="just"/>
            <a:r>
              <a:rPr lang="bg-BG" b="1" dirty="0" smtClean="0">
                <a:latin typeface="Bookman Old Style" pitchFamily="18" charset="0"/>
              </a:rPr>
              <a:t>Да </a:t>
            </a:r>
            <a:r>
              <a:rPr lang="bg-BG" b="1" dirty="0" smtClean="0">
                <a:latin typeface="Bookman Old Style" pitchFamily="18" charset="0"/>
              </a:rPr>
              <a:t>се насърчи </a:t>
            </a:r>
            <a:r>
              <a:rPr lang="bg-BG" dirty="0" smtClean="0">
                <a:latin typeface="Bookman Old Style" pitchFamily="18" charset="0"/>
              </a:rPr>
              <a:t>стремежът и желанието за изразяване </a:t>
            </a:r>
            <a:r>
              <a:rPr lang="bg-BG" dirty="0" smtClean="0">
                <a:latin typeface="Bookman Old Style" pitchFamily="18" charset="0"/>
              </a:rPr>
              <a:t>чрез творчество </a:t>
            </a:r>
            <a:r>
              <a:rPr lang="bg-BG" dirty="0" smtClean="0">
                <a:latin typeface="Bookman Old Style" pitchFamily="18" charset="0"/>
              </a:rPr>
              <a:t>у малките </a:t>
            </a:r>
            <a:r>
              <a:rPr lang="bg-BG" dirty="0" smtClean="0">
                <a:latin typeface="Bookman Old Style" pitchFamily="18" charset="0"/>
              </a:rPr>
              <a:t>ученици, тяхната инициативност </a:t>
            </a:r>
            <a:r>
              <a:rPr lang="bg-BG" dirty="0" smtClean="0">
                <a:latin typeface="Bookman Old Style" pitchFamily="18" charset="0"/>
              </a:rPr>
              <a:t>и </a:t>
            </a:r>
            <a:r>
              <a:rPr lang="bg-BG" dirty="0" smtClean="0">
                <a:latin typeface="Bookman Old Style" pitchFamily="18" charset="0"/>
              </a:rPr>
              <a:t>предприемчивост.</a:t>
            </a:r>
          </a:p>
          <a:p>
            <a:pPr lvl="0" algn="just"/>
            <a:endParaRPr lang="bg-BG" b="1" dirty="0" smtClean="0">
              <a:latin typeface="Bookman Old Style" pitchFamily="18" charset="0"/>
            </a:endParaRPr>
          </a:p>
          <a:p>
            <a:pPr lvl="0" algn="just"/>
            <a:endParaRPr lang="bg-BG" b="1" dirty="0" smtClean="0">
              <a:latin typeface="Bookman Old Style" pitchFamily="18" charset="0"/>
            </a:endParaRPr>
          </a:p>
          <a:p>
            <a:pPr lvl="0" algn="just"/>
            <a:r>
              <a:rPr lang="bg-BG" b="1" dirty="0" smtClean="0">
                <a:latin typeface="Bookman Old Style" pitchFamily="18" charset="0"/>
              </a:rPr>
              <a:t>Да </a:t>
            </a:r>
            <a:r>
              <a:rPr lang="bg-BG" b="1" dirty="0" smtClean="0">
                <a:latin typeface="Bookman Old Style" pitchFamily="18" charset="0"/>
              </a:rPr>
              <a:t>придобият</a:t>
            </a:r>
            <a:r>
              <a:rPr lang="bg-BG" dirty="0" smtClean="0">
                <a:latin typeface="Bookman Old Style" pitchFamily="18" charset="0"/>
              </a:rPr>
              <a:t> умения за колективна работа, да се насърчи </a:t>
            </a:r>
            <a:r>
              <a:rPr lang="bg-BG" dirty="0" smtClean="0">
                <a:latin typeface="Bookman Old Style" pitchFamily="18" charset="0"/>
              </a:rPr>
              <a:t>проявата </a:t>
            </a:r>
            <a:r>
              <a:rPr lang="bg-BG" dirty="0" smtClean="0">
                <a:latin typeface="Bookman Old Style" pitchFamily="18" charset="0"/>
              </a:rPr>
              <a:t>на толерантност, уважение и подкрепа по време на сценична изява</a:t>
            </a:r>
            <a:r>
              <a:rPr lang="bg-BG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bg-BG" b="1" dirty="0" smtClean="0">
                <a:latin typeface="Bookman Old Style" pitchFamily="18" charset="0"/>
              </a:rPr>
              <a:t>Да се възпита </a:t>
            </a:r>
            <a:r>
              <a:rPr lang="bg-BG" dirty="0" smtClean="0">
                <a:latin typeface="Bookman Old Style" pitchFamily="18" charset="0"/>
              </a:rPr>
              <a:t>чувство на самодисциплина, отговорност, наблюдателност и изразяване на емоционалните преживявания при изпълнения на песен, танц и литературно произведение.</a:t>
            </a:r>
          </a:p>
          <a:p>
            <a:pPr lvl="0" algn="just"/>
            <a:endParaRPr lang="bg-BG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31752" cy="5976664"/>
          </a:xfrm>
        </p:spPr>
        <p:txBody>
          <a:bodyPr/>
          <a:lstStyle/>
          <a:p>
            <a:pPr algn="l"/>
            <a:r>
              <a:rPr lang="bg-BG" sz="1600" dirty="0" smtClean="0">
                <a:latin typeface="Bookman Old Style" pitchFamily="18" charset="0"/>
              </a:rPr>
              <a:t>			</a:t>
            </a:r>
            <a:r>
              <a:rPr lang="bg-BG" sz="2000" b="1" u="sng" dirty="0" smtClean="0">
                <a:latin typeface="Bookman Old Style" pitchFamily="18" charset="0"/>
              </a:rPr>
              <a:t>Задачите, които сме си поставили:</a:t>
            </a:r>
            <a:r>
              <a:rPr lang="bg-BG" sz="1600" b="1" dirty="0" smtClean="0">
                <a:latin typeface="Bookman Old Style" pitchFamily="18" charset="0"/>
              </a:rPr>
              <a:t> </a:t>
            </a:r>
            <a:br>
              <a:rPr lang="bg-BG" sz="1600" b="1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/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- Развитие на мисленето, въображението, паметта и познавателните интереси 	на първокласниците;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- Умение да се води спор, да се защитават определени позиции;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- Умение за влизане в роля.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	- Изграждане на отношения, свързани с 						общочовешки ценности, национална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			идентичност и </a:t>
            </a:r>
            <a:r>
              <a:rPr lang="bg-BG" sz="1600" dirty="0" err="1" smtClean="0">
                <a:latin typeface="Bookman Old Style" pitchFamily="18" charset="0"/>
              </a:rPr>
              <a:t>мултикултурност</a:t>
            </a:r>
            <a:r>
              <a:rPr lang="bg-BG" sz="1600" dirty="0" smtClean="0">
                <a:latin typeface="Bookman Old Style" pitchFamily="18" charset="0"/>
              </a:rPr>
              <a:t>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/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en-US" sz="1600" dirty="0" smtClean="0">
                <a:latin typeface="Bookman Old Style" pitchFamily="18" charset="0"/>
              </a:rPr>
              <a:t> </a:t>
            </a:r>
            <a:r>
              <a:rPr lang="bg-BG" sz="1600" dirty="0" smtClean="0">
                <a:latin typeface="Bookman Old Style" pitchFamily="18" charset="0"/>
              </a:rPr>
              <a:t/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- Свързване на коледуването, сурвакането, кукерските игри и лазаруването с 	конкретни песни, танци и </a:t>
            </a:r>
            <a:r>
              <a:rPr lang="bg-BG" sz="1600" dirty="0" err="1" smtClean="0">
                <a:latin typeface="Bookman Old Style" pitchFamily="18" charset="0"/>
              </a:rPr>
              <a:t>нарич</a:t>
            </a:r>
            <a:r>
              <a:rPr lang="en-US" sz="1600" dirty="0" smtClean="0">
                <a:latin typeface="Bookman Old Style" pitchFamily="18" charset="0"/>
              </a:rPr>
              <a:t>a</a:t>
            </a:r>
            <a:r>
              <a:rPr lang="bg-BG" sz="1600" dirty="0" err="1" smtClean="0">
                <a:latin typeface="Bookman Old Style" pitchFamily="18" charset="0"/>
              </a:rPr>
              <a:t>ния</a:t>
            </a:r>
            <a:r>
              <a:rPr lang="bg-BG" sz="1600" dirty="0" smtClean="0">
                <a:latin typeface="Bookman Old Style" pitchFamily="18" charset="0"/>
              </a:rPr>
              <a:t>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- Да възпроизвежда в група и самостоятелно интонацията, </a:t>
            </a:r>
            <a:r>
              <a:rPr lang="bg-BG" sz="1600" dirty="0" err="1" smtClean="0">
                <a:latin typeface="Bookman Old Style" pitchFamily="18" charset="0"/>
              </a:rPr>
              <a:t>метрорит-</a:t>
            </a:r>
            <a:r>
              <a:rPr lang="bg-BG" sz="1600" dirty="0" smtClean="0">
                <a:latin typeface="Bookman Old Style" pitchFamily="18" charset="0"/>
              </a:rPr>
              <a:t>		          </a:t>
            </a:r>
            <a:r>
              <a:rPr lang="bg-BG" sz="1600" dirty="0" err="1" smtClean="0">
                <a:latin typeface="Bookman Old Style" pitchFamily="18" charset="0"/>
              </a:rPr>
              <a:t>миката</a:t>
            </a:r>
            <a:r>
              <a:rPr lang="bg-BG" sz="1600" dirty="0" smtClean="0">
                <a:latin typeface="Bookman Old Style" pitchFamily="18" charset="0"/>
              </a:rPr>
              <a:t> и установеното темпо на изпълняваните песни и танци;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- Разучаване на фолклорни обреди с участието на деца;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 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	- Участва в колективна работа.</a:t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/>
            </a:r>
            <a:br>
              <a:rPr lang="bg-BG" sz="1600" dirty="0" smtClean="0">
                <a:latin typeface="Bookman Old Style" pitchFamily="18" charset="0"/>
              </a:rPr>
            </a:br>
            <a:r>
              <a:rPr lang="bg-BG" sz="1600" dirty="0" smtClean="0">
                <a:latin typeface="Bookman Old Style" pitchFamily="18" charset="0"/>
              </a:rPr>
              <a:t>				- Формира умения за самооценка</a:t>
            </a:r>
            <a:endParaRPr lang="bg-BG" sz="1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4252" y="188640"/>
            <a:ext cx="8939748" cy="1291750"/>
          </a:xfrm>
        </p:spPr>
        <p:txBody>
          <a:bodyPr/>
          <a:lstStyle/>
          <a:p>
            <a:r>
              <a:rPr lang="bg-BG" sz="1800" dirty="0" smtClean="0">
                <a:latin typeface="Bookman Old Style" pitchFamily="18" charset="0"/>
              </a:rPr>
              <a:t>През цялата учебна година часовете по различните модули са в един и същи ден и час за различните групи – организация, която с времето се доказа, че е правилна, нестандартна и интересна.</a:t>
            </a:r>
            <a:endParaRPr lang="bg-BG" sz="1800" dirty="0">
              <a:latin typeface="Bookman Old Style" pitchFamily="18" charset="0"/>
            </a:endParaRPr>
          </a:p>
        </p:txBody>
      </p:sp>
      <p:pic>
        <p:nvPicPr>
          <p:cNvPr id="7" name="Контейнер за съдържание 6" descr="Kukeri 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816424" cy="23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>
          <a:xfrm>
            <a:off x="4679504" y="4581128"/>
            <a:ext cx="4464496" cy="2080200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Bookman Old Style" pitchFamily="18" charset="0"/>
              </a:rPr>
              <a:t>Тъй като модула предполага сценични изяви те бяха заложени </a:t>
            </a:r>
            <a:r>
              <a:rPr lang="bg-BG" sz="2000" dirty="0" smtClean="0">
                <a:latin typeface="Bookman Old Style" pitchFamily="18" charset="0"/>
              </a:rPr>
              <a:t>и в плановете ни </a:t>
            </a:r>
            <a:r>
              <a:rPr lang="bg-BG" sz="2000" dirty="0" smtClean="0">
                <a:latin typeface="Bookman Old Style" pitchFamily="18" charset="0"/>
              </a:rPr>
              <a:t>- до сега са минали </a:t>
            </a:r>
            <a:r>
              <a:rPr lang="bg-BG" sz="2000" dirty="0" smtClean="0">
                <a:latin typeface="Bookman Old Style" pitchFamily="18" charset="0"/>
              </a:rPr>
              <a:t>три </a:t>
            </a:r>
            <a:r>
              <a:rPr lang="bg-BG" sz="2000" dirty="0" smtClean="0">
                <a:latin typeface="Bookman Old Style" pitchFamily="18" charset="0"/>
              </a:rPr>
              <a:t>и </a:t>
            </a:r>
            <a:r>
              <a:rPr lang="bg-BG" sz="2000" dirty="0" smtClean="0">
                <a:latin typeface="Bookman Old Style" pitchFamily="18" charset="0"/>
              </a:rPr>
              <a:t>предстои финалната. </a:t>
            </a:r>
            <a:endParaRPr lang="bg-BG" sz="2000" dirty="0">
              <a:latin typeface="Bookman Old Style" pitchFamily="18" charset="0"/>
            </a:endParaRPr>
          </a:p>
        </p:txBody>
      </p:sp>
      <p:pic>
        <p:nvPicPr>
          <p:cNvPr id="5" name="Картина 4" descr="Kukeri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Zvuc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008" y="4293096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54138" cy="648072"/>
          </a:xfrm>
        </p:spPr>
        <p:txBody>
          <a:bodyPr/>
          <a:lstStyle/>
          <a:p>
            <a: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Сега ще </a:t>
            </a:r>
            <a: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 опитам да ви потопя </a:t>
            </a:r>
            <a: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магията на нашите часове:</a:t>
            </a:r>
            <a:endParaRPr lang="bg-BG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99592" y="11967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Учехме се на звуците, които ни заобикалят</a:t>
            </a:r>
            <a:endParaRPr lang="bg-BG" sz="2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Картина 3" descr="Zvuc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788" y="4581128"/>
            <a:ext cx="3816424" cy="214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Картина 4" descr="Zvuci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55091"/>
            <a:ext cx="3960440" cy="2227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Картина 5" descr="Zvuci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41857"/>
            <a:ext cx="3983968" cy="2240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23528" y="6142404"/>
            <a:ext cx="8424936" cy="715596"/>
          </a:xfrm>
        </p:spPr>
        <p:txBody>
          <a:bodyPr>
            <a:noAutofit/>
          </a:bodyPr>
          <a:lstStyle/>
          <a:p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Разучавахме роли, откривахме характерни черти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Картина 3" descr="B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BE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464" y="40466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BE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37012"/>
            <a:ext cx="3755843" cy="254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BEL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BE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3758" y="3573016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429</TotalTime>
  <Words>226</Words>
  <Application>Microsoft Office PowerPoint</Application>
  <PresentationFormat>Презентация на цял екран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Твърда корица</vt:lpstr>
      <vt:lpstr>Слайд 1</vt:lpstr>
      <vt:lpstr>МОДУЛ „СЦЕНИЧНИ ИЗКУСТВА“ I клас</vt:lpstr>
      <vt:lpstr>Като за начало…</vt:lpstr>
      <vt:lpstr>През учебната 2018/2019 година за първи път в нашето училище стартира  иновацията „Модулно обучение“ и се формира модула „Сценични изкуства“ – включващ  в себе си три предмета – хореография, музика и художествено слово</vt:lpstr>
      <vt:lpstr>Слайд 5</vt:lpstr>
      <vt:lpstr>   Задачите, които сме си поставили:   - Развитие на мисленето, въображението, паметта и познавателните интереси  на първокласниците;    - Умение да се води спор, да се защитават определени позиции;     - Умение за влизане в роля.      - Изграждане на отношения, свързани с       общочовешки ценности, национална      идентичност и мултикултурност;    - Свързване на коледуването, сурвакането, кукерските игри и лазаруването с  конкретни песни, танци и наричaния;    - Да възпроизвежда в група и самостоятелно интонацията, метрорит-            миката и установеното темпо на изпълняваните песни и танци;     - Разучаване на фолклорни обреди с участието на деца;      - Участва в колективна работа.      - Формира умения за самооценка</vt:lpstr>
      <vt:lpstr>През цялата учебна година часовете по различните модули са в един и същи ден и час за различните групи – организация, която с времето се доказа, че е правилна, нестандартна и интересна.</vt:lpstr>
      <vt:lpstr>Сега ще се опитам да ви потопя в магията на нашите часове: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“СГОВОРНА ДРУЖИНА, ПЛАНИНА ПОВДИГА”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 „СЦЕНИЧНИ ИЗКУСТВА“ I</dc:title>
  <dc:creator>Horeografiq</dc:creator>
  <cp:lastModifiedBy>Sevdalin</cp:lastModifiedBy>
  <cp:revision>50</cp:revision>
  <dcterms:created xsi:type="dcterms:W3CDTF">2019-04-08T08:21:05Z</dcterms:created>
  <dcterms:modified xsi:type="dcterms:W3CDTF">2019-05-07T06:41:50Z</dcterms:modified>
</cp:coreProperties>
</file>