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8" r:id="rId5"/>
    <p:sldId id="280" r:id="rId6"/>
    <p:sldId id="264" r:id="rId7"/>
    <p:sldId id="265" r:id="rId8"/>
    <p:sldId id="273" r:id="rId9"/>
    <p:sldId id="279" r:id="rId10"/>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6A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263FD022-5F89-4082-8899-8EE614F7BD2F}" type="datetimeFigureOut">
              <a:rPr lang="bg-BG" smtClean="0"/>
              <a:pPr/>
              <a:t>18.5.2022 г.</a:t>
            </a:fld>
            <a:endParaRPr lang="bg-BG"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bg-BG"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68BC986-51EF-45A1-89F3-135564DDC6C5}" type="slidenum">
              <a:rPr lang="bg-BG" smtClean="0"/>
              <a:pPr/>
              <a:t>‹#›</a:t>
            </a:fld>
            <a:endParaRPr lang="bg-BG" dirty="0"/>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bg-BG"/>
              <a:t>Редакт. стил загл. образец</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редакция стил подзагл. обр.</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68BC986-51EF-45A1-89F3-135564DDC6C5}" type="slidenum">
              <a:rPr lang="bg-BG" smtClean="0"/>
              <a:pPr/>
              <a:t>‹#›</a:t>
            </a:fld>
            <a:endParaRPr lang="bg-BG" dirty="0"/>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68BC986-51EF-45A1-89F3-135564DDC6C5}" type="slidenum">
              <a:rPr lang="bg-BG" smtClean="0"/>
              <a:pPr/>
              <a:t>‹#›</a:t>
            </a:fld>
            <a:endParaRPr lang="bg-BG" dirty="0"/>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4" name="Date Placeholder 3"/>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68BC986-51EF-45A1-89F3-135564DDC6C5}" type="slidenum">
              <a:rPr lang="bg-BG" smtClean="0"/>
              <a:pPr/>
              <a:t>‹#›</a:t>
            </a:fld>
            <a:endParaRPr lang="bg-BG" dirty="0"/>
          </a:p>
        </p:txBody>
      </p:sp>
      <p:sp>
        <p:nvSpPr>
          <p:cNvPr id="11" name="Title 10"/>
          <p:cNvSpPr>
            <a:spLocks noGrp="1"/>
          </p:cNvSpPr>
          <p:nvPr>
            <p:ph type="title"/>
          </p:nvPr>
        </p:nvSpPr>
        <p:spPr/>
        <p:txBody>
          <a:bodyPr/>
          <a:lstStyle/>
          <a:p>
            <a:r>
              <a:rPr lang="bg-BG"/>
              <a:t>Редакт. стил загл. образец</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5" name="Footer Placeholder 4"/>
          <p:cNvSpPr>
            <a:spLocks noGrp="1"/>
          </p:cNvSpPr>
          <p:nvPr>
            <p:ph type="ftr" sz="quarter" idx="11"/>
          </p:nvPr>
        </p:nvSpPr>
        <p:spPr/>
        <p:txBody>
          <a:bodyPr/>
          <a:lstStyle/>
          <a:p>
            <a:endParaRPr lang="bg-BG" dirty="0"/>
          </a:p>
        </p:txBody>
      </p:sp>
      <p:sp>
        <p:nvSpPr>
          <p:cNvPr id="6" name="Slide Number Placeholder 5"/>
          <p:cNvSpPr>
            <a:spLocks noGrp="1"/>
          </p:cNvSpPr>
          <p:nvPr>
            <p:ph type="sldNum" sz="quarter" idx="12"/>
          </p:nvPr>
        </p:nvSpPr>
        <p:spPr/>
        <p:txBody>
          <a:bodyPr/>
          <a:lstStyle/>
          <a:p>
            <a:fld id="{D68BC986-51EF-45A1-89F3-135564DDC6C5}" type="slidenum">
              <a:rPr lang="bg-BG" smtClean="0"/>
              <a:pPr/>
              <a:t>‹#›</a:t>
            </a:fld>
            <a:endParaRPr lang="bg-BG"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68BC986-51EF-45A1-89F3-135564DDC6C5}" type="slidenum">
              <a:rPr lang="bg-BG" smtClean="0"/>
              <a:pPr/>
              <a:t>‹#›</a:t>
            </a:fld>
            <a:endParaRPr lang="bg-BG" dirty="0"/>
          </a:p>
        </p:txBody>
      </p:sp>
      <p:sp>
        <p:nvSpPr>
          <p:cNvPr id="12" name="Title 11"/>
          <p:cNvSpPr>
            <a:spLocks noGrp="1"/>
          </p:cNvSpPr>
          <p:nvPr>
            <p:ph type="title"/>
          </p:nvPr>
        </p:nvSpPr>
        <p:spPr/>
        <p:txBody>
          <a:bodyPr/>
          <a:lstStyle>
            <a:lvl1pPr>
              <a:defRPr>
                <a:solidFill>
                  <a:schemeClr val="tx2"/>
                </a:solidFill>
              </a:defRPr>
            </a:lvl1pPr>
          </a:lstStyle>
          <a:p>
            <a:r>
              <a:rPr lang="bg-BG"/>
              <a:t>Редакт. стил загл. образец</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8" name="Footer Placeholder 7"/>
          <p:cNvSpPr>
            <a:spLocks noGrp="1"/>
          </p:cNvSpPr>
          <p:nvPr>
            <p:ph type="ftr" sz="quarter" idx="11"/>
          </p:nvPr>
        </p:nvSpPr>
        <p:spPr/>
        <p:txBody>
          <a:bodyPr/>
          <a:lstStyle/>
          <a:p>
            <a:endParaRPr lang="bg-BG" dirty="0"/>
          </a:p>
        </p:txBody>
      </p:sp>
      <p:sp>
        <p:nvSpPr>
          <p:cNvPr id="9" name="Slide Number Placeholder 8"/>
          <p:cNvSpPr>
            <a:spLocks noGrp="1"/>
          </p:cNvSpPr>
          <p:nvPr>
            <p:ph type="sldNum" sz="quarter" idx="12"/>
          </p:nvPr>
        </p:nvSpPr>
        <p:spPr/>
        <p:txBody>
          <a:bodyPr/>
          <a:lstStyle/>
          <a:p>
            <a:fld id="{D68BC986-51EF-45A1-89F3-135564DDC6C5}" type="slidenum">
              <a:rPr lang="bg-BG" smtClean="0"/>
              <a:pPr/>
              <a:t>‹#›</a:t>
            </a:fld>
            <a:endParaRPr lang="bg-BG" dirty="0"/>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4" name="Footer Placeholder 3"/>
          <p:cNvSpPr>
            <a:spLocks noGrp="1"/>
          </p:cNvSpPr>
          <p:nvPr>
            <p:ph type="ftr" sz="quarter" idx="11"/>
          </p:nvPr>
        </p:nvSpPr>
        <p:spPr/>
        <p:txBody>
          <a:bodyPr/>
          <a:lstStyle/>
          <a:p>
            <a:endParaRPr lang="bg-BG" dirty="0"/>
          </a:p>
        </p:txBody>
      </p:sp>
      <p:sp>
        <p:nvSpPr>
          <p:cNvPr id="5" name="Slide Number Placeholder 4"/>
          <p:cNvSpPr>
            <a:spLocks noGrp="1"/>
          </p:cNvSpPr>
          <p:nvPr>
            <p:ph type="sldNum" sz="quarter" idx="12"/>
          </p:nvPr>
        </p:nvSpPr>
        <p:spPr/>
        <p:txBody>
          <a:bodyPr/>
          <a:lstStyle/>
          <a:p>
            <a:fld id="{D68BC986-51EF-45A1-89F3-135564DDC6C5}" type="slidenum">
              <a:rPr lang="bg-BG" smtClean="0"/>
              <a:pPr/>
              <a:t>‹#›</a:t>
            </a:fld>
            <a:endParaRPr lang="bg-BG" dirty="0"/>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3" name="Footer Placeholder 2"/>
          <p:cNvSpPr>
            <a:spLocks noGrp="1"/>
          </p:cNvSpPr>
          <p:nvPr>
            <p:ph type="ftr" sz="quarter" idx="11"/>
          </p:nvPr>
        </p:nvSpPr>
        <p:spPr/>
        <p:txBody>
          <a:bodyPr/>
          <a:lstStyle/>
          <a:p>
            <a:endParaRPr lang="bg-BG" dirty="0"/>
          </a:p>
        </p:txBody>
      </p:sp>
      <p:sp>
        <p:nvSpPr>
          <p:cNvPr id="4" name="Slide Number Placeholder 3"/>
          <p:cNvSpPr>
            <a:spLocks noGrp="1"/>
          </p:cNvSpPr>
          <p:nvPr>
            <p:ph type="sldNum" sz="quarter" idx="12"/>
          </p:nvPr>
        </p:nvSpPr>
        <p:spPr/>
        <p:txBody>
          <a:bodyPr/>
          <a:lstStyle/>
          <a:p>
            <a:fld id="{D68BC986-51EF-45A1-89F3-135564DDC6C5}" type="slidenum">
              <a:rPr lang="bg-BG" smtClean="0"/>
              <a:pPr/>
              <a:t>‹#›</a:t>
            </a:fld>
            <a:endParaRPr lang="bg-BG"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bg-BG"/>
              <a:t>Редакт. стил загл. образец</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68BC986-51EF-45A1-89F3-135564DDC6C5}" type="slidenum">
              <a:rPr lang="bg-BG" smtClean="0"/>
              <a:pPr/>
              <a:t>‹#›</a:t>
            </a:fld>
            <a:endParaRPr lang="bg-BG"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bg-BG"/>
              <a:t>Редакт. стил загл. образец</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dirty="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263FD022-5F89-4082-8899-8EE614F7BD2F}" type="datetimeFigureOut">
              <a:rPr lang="bg-BG" smtClean="0"/>
              <a:pPr/>
              <a:t>18.5.2022 г.</a:t>
            </a:fld>
            <a:endParaRPr lang="bg-BG" dirty="0"/>
          </a:p>
        </p:txBody>
      </p:sp>
      <p:sp>
        <p:nvSpPr>
          <p:cNvPr id="6" name="Footer Placeholder 5"/>
          <p:cNvSpPr>
            <a:spLocks noGrp="1"/>
          </p:cNvSpPr>
          <p:nvPr>
            <p:ph type="ftr" sz="quarter" idx="11"/>
          </p:nvPr>
        </p:nvSpPr>
        <p:spPr/>
        <p:txBody>
          <a:bodyPr/>
          <a:lstStyle/>
          <a:p>
            <a:endParaRPr lang="bg-BG" dirty="0"/>
          </a:p>
        </p:txBody>
      </p:sp>
      <p:sp>
        <p:nvSpPr>
          <p:cNvPr id="7" name="Slide Number Placeholder 6"/>
          <p:cNvSpPr>
            <a:spLocks noGrp="1"/>
          </p:cNvSpPr>
          <p:nvPr>
            <p:ph type="sldNum" sz="quarter" idx="12"/>
          </p:nvPr>
        </p:nvSpPr>
        <p:spPr/>
        <p:txBody>
          <a:bodyPr/>
          <a:lstStyle/>
          <a:p>
            <a:fld id="{D68BC986-51EF-45A1-89F3-135564DDC6C5}" type="slidenum">
              <a:rPr lang="bg-BG" smtClean="0"/>
              <a:pPr/>
              <a:t>‹#›</a:t>
            </a:fld>
            <a:endParaRPr lang="bg-BG"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bg-BG"/>
              <a:t>Редакт. стил загл. образец</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263FD022-5F89-4082-8899-8EE614F7BD2F}" type="datetimeFigureOut">
              <a:rPr lang="bg-BG" smtClean="0"/>
              <a:pPr/>
              <a:t>18.5.2022 г.</a:t>
            </a:fld>
            <a:endParaRPr lang="bg-BG" dirty="0"/>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bg-BG" dirty="0"/>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68BC986-51EF-45A1-89F3-135564DDC6C5}" type="slidenum">
              <a:rPr lang="bg-BG" smtClean="0"/>
              <a:pPr/>
              <a:t>‹#›</a:t>
            </a:fld>
            <a:endParaRPr lang="bg-BG"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323528" y="476672"/>
            <a:ext cx="8496944" cy="2376264"/>
          </a:xfrm>
        </p:spPr>
        <p:txBody>
          <a:bodyPr>
            <a:normAutofit/>
          </a:bodyPr>
          <a:lstStyle/>
          <a:p>
            <a:r>
              <a:rPr lang="bg-BG" sz="4800" b="1" dirty="0">
                <a:solidFill>
                  <a:schemeClr val="bg2">
                    <a:lumMod val="40000"/>
                    <a:lumOff val="60000"/>
                  </a:schemeClr>
                </a:solidFill>
                <a:latin typeface="Batang" pitchFamily="18" charset="-127"/>
                <a:ea typeface="Batang" pitchFamily="18" charset="-127"/>
                <a:cs typeface="Andalus" pitchFamily="18" charset="-78"/>
              </a:rPr>
              <a:t>МОДУЛ</a:t>
            </a:r>
            <a:br>
              <a:rPr lang="bg-BG" sz="4800" b="1" dirty="0">
                <a:solidFill>
                  <a:schemeClr val="bg2">
                    <a:lumMod val="40000"/>
                    <a:lumOff val="60000"/>
                  </a:schemeClr>
                </a:solidFill>
                <a:latin typeface="Batang" pitchFamily="18" charset="-127"/>
                <a:ea typeface="Batang" pitchFamily="18" charset="-127"/>
                <a:cs typeface="Andalus" pitchFamily="18" charset="-78"/>
              </a:rPr>
            </a:br>
            <a:r>
              <a:rPr lang="bg-BG" sz="4800" b="1" dirty="0">
                <a:solidFill>
                  <a:schemeClr val="bg2">
                    <a:lumMod val="40000"/>
                    <a:lumOff val="60000"/>
                  </a:schemeClr>
                </a:solidFill>
                <a:latin typeface="Batang" pitchFamily="18" charset="-127"/>
                <a:ea typeface="Batang" pitchFamily="18" charset="-127"/>
                <a:cs typeface="Andalus" pitchFamily="18" charset="-78"/>
              </a:rPr>
              <a:t>„СЦЕНИЧНИ ИЗКУСТВА“</a:t>
            </a:r>
            <a:br>
              <a:rPr lang="bg-BG" sz="4800" b="1" dirty="0">
                <a:solidFill>
                  <a:schemeClr val="bg2">
                    <a:lumMod val="40000"/>
                    <a:lumOff val="60000"/>
                  </a:schemeClr>
                </a:solidFill>
                <a:latin typeface="Batang" pitchFamily="18" charset="-127"/>
                <a:ea typeface="Batang" pitchFamily="18" charset="-127"/>
                <a:cs typeface="Andalus" pitchFamily="18" charset="-78"/>
              </a:rPr>
            </a:br>
            <a:r>
              <a:rPr lang="en-US" sz="4800" b="1" dirty="0">
                <a:solidFill>
                  <a:schemeClr val="bg2">
                    <a:lumMod val="40000"/>
                    <a:lumOff val="60000"/>
                  </a:schemeClr>
                </a:solidFill>
                <a:latin typeface="Batang" pitchFamily="18" charset="-127"/>
                <a:ea typeface="Batang" pitchFamily="18" charset="-127"/>
                <a:cs typeface="Andalus" pitchFamily="18" charset="-78"/>
              </a:rPr>
              <a:t>I </a:t>
            </a:r>
            <a:r>
              <a:rPr lang="bg-BG" sz="4800" b="1" dirty="0">
                <a:solidFill>
                  <a:schemeClr val="bg2">
                    <a:lumMod val="40000"/>
                    <a:lumOff val="60000"/>
                  </a:schemeClr>
                </a:solidFill>
                <a:latin typeface="Batang" pitchFamily="18" charset="-127"/>
                <a:ea typeface="Batang" pitchFamily="18" charset="-127"/>
                <a:cs typeface="Andalus" pitchFamily="18" charset="-78"/>
              </a:rPr>
              <a:t>и </a:t>
            </a:r>
            <a:r>
              <a:rPr lang="en-US" sz="4800" b="1" dirty="0">
                <a:solidFill>
                  <a:schemeClr val="bg2">
                    <a:lumMod val="40000"/>
                    <a:lumOff val="60000"/>
                  </a:schemeClr>
                </a:solidFill>
                <a:latin typeface="Batang" pitchFamily="18" charset="-127"/>
                <a:ea typeface="Batang" pitchFamily="18" charset="-127"/>
                <a:cs typeface="Andalus" pitchFamily="18" charset="-78"/>
              </a:rPr>
              <a:t>II </a:t>
            </a:r>
            <a:r>
              <a:rPr lang="bg-BG" sz="4800" b="1" dirty="0">
                <a:solidFill>
                  <a:schemeClr val="bg2">
                    <a:lumMod val="40000"/>
                    <a:lumOff val="60000"/>
                  </a:schemeClr>
                </a:solidFill>
                <a:latin typeface="Batang" pitchFamily="18" charset="-127"/>
                <a:ea typeface="Batang" pitchFamily="18" charset="-127"/>
                <a:cs typeface="Andalus" pitchFamily="18" charset="-78"/>
              </a:rPr>
              <a:t>клас</a:t>
            </a:r>
          </a:p>
        </p:txBody>
      </p:sp>
      <p:sp>
        <p:nvSpPr>
          <p:cNvPr id="3" name="Подзаглавие 2"/>
          <p:cNvSpPr>
            <a:spLocks noGrp="1"/>
          </p:cNvSpPr>
          <p:nvPr>
            <p:ph type="subTitle" idx="1"/>
          </p:nvPr>
        </p:nvSpPr>
        <p:spPr>
          <a:xfrm>
            <a:off x="323528" y="4005065"/>
            <a:ext cx="8568952" cy="2520280"/>
          </a:xfrm>
        </p:spPr>
        <p:txBody>
          <a:bodyPr>
            <a:normAutofit/>
          </a:bodyPr>
          <a:lstStyle/>
          <a:p>
            <a:pPr algn="just"/>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						</a:t>
            </a:r>
            <a:r>
              <a:rPr lang="bg-BG" sz="3200" b="1" dirty="0" err="1">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Подмодули</a:t>
            </a:r>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a:t>
            </a:r>
          </a:p>
          <a:p>
            <a:pPr algn="just">
              <a:buFontTx/>
              <a:buChar char="-"/>
            </a:pPr>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Музика</a:t>
            </a:r>
            <a:r>
              <a:rPr lang="en-US"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 </a:t>
            </a:r>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и </a:t>
            </a:r>
            <a:r>
              <a:rPr lang="bg-BG" sz="3200" b="1" dirty="0" err="1">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худ.слово</a:t>
            </a:r>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 </a:t>
            </a:r>
            <a:r>
              <a:rPr lang="en-US"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 </a:t>
            </a:r>
            <a:r>
              <a:rPr lang="bg-BG" sz="3200" b="1" dirty="0" err="1">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преп</a:t>
            </a:r>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 </a:t>
            </a:r>
            <a:r>
              <a:rPr lang="bg-BG" sz="3200" b="1" dirty="0">
                <a:solidFill>
                  <a:schemeClr val="bg2">
                    <a:lumMod val="40000"/>
                    <a:lumOff val="60000"/>
                  </a:schemeClr>
                </a:solidFill>
                <a:effectLst>
                  <a:outerShdw blurRad="38100" dist="38100" dir="2700000" algn="tl">
                    <a:srgbClr val="000000">
                      <a:alpha val="43137"/>
                    </a:srgbClr>
                  </a:outerShdw>
                </a:effectLst>
                <a:latin typeface="Arlekino" pitchFamily="2" charset="0"/>
                <a:ea typeface="Batang" pitchFamily="18" charset="-127"/>
              </a:rPr>
              <a:t>Д.Генчева</a:t>
            </a:r>
          </a:p>
          <a:p>
            <a:pPr algn="just">
              <a:buFontTx/>
              <a:buChar char="-"/>
            </a:pPr>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Хореография – </a:t>
            </a:r>
            <a:r>
              <a:rPr lang="bg-BG" sz="3200" b="1" dirty="0" err="1">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преп</a:t>
            </a:r>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 </a:t>
            </a:r>
            <a:r>
              <a:rPr lang="bg-BG" sz="3200" b="1" dirty="0">
                <a:solidFill>
                  <a:schemeClr val="bg2">
                    <a:lumMod val="40000"/>
                    <a:lumOff val="60000"/>
                  </a:schemeClr>
                </a:solidFill>
                <a:effectLst>
                  <a:outerShdw blurRad="38100" dist="38100" dir="2700000" algn="tl">
                    <a:srgbClr val="000000">
                      <a:alpha val="43137"/>
                    </a:srgbClr>
                  </a:outerShdw>
                </a:effectLst>
                <a:latin typeface="Arlekino" pitchFamily="2" charset="0"/>
                <a:ea typeface="Batang" pitchFamily="18" charset="-127"/>
              </a:rPr>
              <a:t>В. Маврова</a:t>
            </a:r>
          </a:p>
          <a:p>
            <a:pPr algn="just"/>
            <a:r>
              <a:rPr lang="bg-BG" sz="3200" b="1" dirty="0">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			    </a:t>
            </a:r>
            <a:r>
              <a:rPr lang="bg-BG" sz="3200" b="1" dirty="0" err="1">
                <a:solidFill>
                  <a:schemeClr val="bg2">
                    <a:lumMod val="40000"/>
                    <a:lumOff val="60000"/>
                  </a:schemeClr>
                </a:solidFill>
                <a:effectLst>
                  <a:outerShdw blurRad="38100" dist="38100" dir="2700000" algn="tl">
                    <a:srgbClr val="000000">
                      <a:alpha val="43137"/>
                    </a:srgbClr>
                  </a:outerShdw>
                </a:effectLst>
                <a:latin typeface="Batang" pitchFamily="18" charset="-127"/>
                <a:ea typeface="Batang" pitchFamily="18" charset="-127"/>
              </a:rPr>
              <a:t>преп.</a:t>
            </a:r>
            <a:r>
              <a:rPr lang="bg-BG" sz="3200" b="1" dirty="0" err="1">
                <a:solidFill>
                  <a:schemeClr val="bg2">
                    <a:lumMod val="40000"/>
                    <a:lumOff val="60000"/>
                  </a:schemeClr>
                </a:solidFill>
                <a:effectLst>
                  <a:outerShdw blurRad="38100" dist="38100" dir="2700000" algn="tl">
                    <a:srgbClr val="000000">
                      <a:alpha val="43137"/>
                    </a:srgbClr>
                  </a:outerShdw>
                </a:effectLst>
                <a:latin typeface="Arlekino" pitchFamily="2" charset="0"/>
                <a:ea typeface="Batang" pitchFamily="18" charset="-127"/>
              </a:rPr>
              <a:t>С.Трендафилов</a:t>
            </a:r>
            <a:endParaRPr lang="bg-BG" sz="3200" dirty="0">
              <a:solidFill>
                <a:schemeClr val="bg2">
                  <a:lumMod val="40000"/>
                  <a:lumOff val="60000"/>
                </a:schemeClr>
              </a:solidFill>
            </a:endParaRPr>
          </a:p>
        </p:txBody>
      </p:sp>
    </p:spTree>
    <p:extLst>
      <p:ext uri="{BB962C8B-B14F-4D97-AF65-F5344CB8AC3E}">
        <p14:creationId xmlns:p14="http://schemas.microsoft.com/office/powerpoint/2010/main" val="2392762264"/>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p:cNvSpPr>
            <a:spLocks noGrp="1"/>
          </p:cNvSpPr>
          <p:nvPr>
            <p:ph type="title"/>
          </p:nvPr>
        </p:nvSpPr>
        <p:spPr>
          <a:xfrm>
            <a:off x="0" y="1412776"/>
            <a:ext cx="9144000" cy="5328592"/>
          </a:xfrm>
        </p:spPr>
        <p:txBody>
          <a:bodyPr/>
          <a:lstStyle/>
          <a:p>
            <a:r>
              <a:rPr lang="bg-BG" sz="2400" dirty="0">
                <a:latin typeface="Bookman Old Style" pitchFamily="18" charset="0"/>
                <a:ea typeface="Batang" pitchFamily="18" charset="-127"/>
              </a:rPr>
              <a:t>През учебната 2019/2020 година</a:t>
            </a:r>
            <a:br>
              <a:rPr lang="bg-BG" sz="2400" dirty="0">
                <a:latin typeface="Bookman Old Style" pitchFamily="18" charset="0"/>
                <a:ea typeface="Batang" pitchFamily="18" charset="-127"/>
              </a:rPr>
            </a:br>
            <a:r>
              <a:rPr lang="bg-BG" sz="2400" dirty="0">
                <a:latin typeface="Bookman Old Style" pitchFamily="18" charset="0"/>
                <a:ea typeface="Batang" pitchFamily="18" charset="-127"/>
              </a:rPr>
              <a:t>продължи иновацията „Модулно обучение“</a:t>
            </a:r>
            <a:br>
              <a:rPr lang="bg-BG" sz="2400" dirty="0">
                <a:latin typeface="Bookman Old Style" pitchFamily="18" charset="0"/>
                <a:ea typeface="Batang" pitchFamily="18" charset="-127"/>
              </a:rPr>
            </a:br>
            <a:br>
              <a:rPr lang="bg-BG" sz="2400" dirty="0">
                <a:latin typeface="Bookman Old Style" pitchFamily="18" charset="0"/>
                <a:ea typeface="Batang" pitchFamily="18" charset="-127"/>
              </a:rPr>
            </a:br>
            <a:br>
              <a:rPr lang="bg-BG" sz="2400" dirty="0">
                <a:latin typeface="Bookman Old Style" pitchFamily="18" charset="0"/>
                <a:ea typeface="Batang" pitchFamily="18" charset="-127"/>
              </a:rPr>
            </a:br>
            <a:r>
              <a:rPr lang="bg-BG" sz="2400" dirty="0">
                <a:latin typeface="Bookman Old Style" pitchFamily="18" charset="0"/>
                <a:ea typeface="Batang" pitchFamily="18" charset="-127"/>
              </a:rPr>
              <a:t>В модула „Сценични изкуства“ – включващ  в себе си</a:t>
            </a:r>
            <a:br>
              <a:rPr lang="bg-BG" sz="2400" dirty="0">
                <a:latin typeface="Bookman Old Style" pitchFamily="18" charset="0"/>
                <a:ea typeface="Batang" pitchFamily="18" charset="-127"/>
              </a:rPr>
            </a:br>
            <a:r>
              <a:rPr lang="bg-BG" sz="2400" dirty="0">
                <a:latin typeface="Bookman Old Style" pitchFamily="18" charset="0"/>
                <a:ea typeface="Batang" pitchFamily="18" charset="-127"/>
              </a:rPr>
              <a:t>три предмета – хореография, музика и художествено слово учениците бяха организирани в групи,</a:t>
            </a:r>
            <a:br>
              <a:rPr lang="bg-BG" sz="2400" dirty="0">
                <a:latin typeface="Bookman Old Style" pitchFamily="18" charset="0"/>
                <a:ea typeface="Batang" pitchFamily="18" charset="-127"/>
              </a:rPr>
            </a:br>
            <a:r>
              <a:rPr lang="bg-BG" sz="2400" dirty="0">
                <a:latin typeface="Bookman Old Style" pitchFamily="18" charset="0"/>
                <a:ea typeface="Batang" pitchFamily="18" charset="-127"/>
              </a:rPr>
              <a:t>съответно: </a:t>
            </a:r>
            <a:br>
              <a:rPr lang="bg-BG" sz="2400" dirty="0">
                <a:latin typeface="Bookman Old Style" pitchFamily="18" charset="0"/>
                <a:ea typeface="Batang" pitchFamily="18" charset="-127"/>
              </a:rPr>
            </a:br>
            <a:r>
              <a:rPr lang="bg-BG" sz="2400" dirty="0">
                <a:latin typeface="Bookman Old Style" pitchFamily="18" charset="0"/>
                <a:ea typeface="Batang" pitchFamily="18" charset="-127"/>
              </a:rPr>
              <a:t>	</a:t>
            </a:r>
            <a:br>
              <a:rPr lang="bg-BG" sz="2400" dirty="0">
                <a:latin typeface="Bookman Old Style" pitchFamily="18" charset="0"/>
                <a:ea typeface="Batang" pitchFamily="18" charset="-127"/>
              </a:rPr>
            </a:br>
            <a:r>
              <a:rPr lang="en-US" sz="2400" dirty="0">
                <a:latin typeface="Bookman Old Style" pitchFamily="18" charset="0"/>
              </a:rPr>
              <a:t>I </a:t>
            </a:r>
            <a:r>
              <a:rPr lang="bg-BG" sz="2400" dirty="0">
                <a:latin typeface="Bookman Old Style" pitchFamily="18" charset="0"/>
              </a:rPr>
              <a:t>клас - </a:t>
            </a:r>
            <a:r>
              <a:rPr lang="en-US" sz="2400" dirty="0">
                <a:latin typeface="Bookman Old Style" pitchFamily="18" charset="0"/>
              </a:rPr>
              <a:t>I </a:t>
            </a:r>
            <a:r>
              <a:rPr lang="bg-BG" sz="2400" dirty="0">
                <a:latin typeface="Bookman Old Style" pitchFamily="18" charset="0"/>
              </a:rPr>
              <a:t>желание </a:t>
            </a:r>
            <a:r>
              <a:rPr lang="en-US" sz="2400" dirty="0">
                <a:latin typeface="Bookman Old Style" pitchFamily="18" charset="0"/>
              </a:rPr>
              <a:t> </a:t>
            </a:r>
            <a:r>
              <a:rPr lang="bg-BG" sz="2400" dirty="0">
                <a:latin typeface="Bookman Old Style" pitchFamily="18" charset="0"/>
              </a:rPr>
              <a:t>- 2 групи – 1</a:t>
            </a:r>
            <a:r>
              <a:rPr lang="en-US" sz="2400" dirty="0">
                <a:latin typeface="Bookman Old Style" pitchFamily="18" charset="0"/>
              </a:rPr>
              <a:t>3</a:t>
            </a:r>
            <a:r>
              <a:rPr lang="bg-BG" sz="2400" dirty="0">
                <a:latin typeface="Bookman Old Style" pitchFamily="18" charset="0"/>
              </a:rPr>
              <a:t>/1</a:t>
            </a:r>
            <a:r>
              <a:rPr lang="en-US" sz="2400" dirty="0">
                <a:latin typeface="Bookman Old Style" pitchFamily="18" charset="0"/>
              </a:rPr>
              <a:t>8</a:t>
            </a:r>
            <a:r>
              <a:rPr lang="bg-BG" sz="2400" dirty="0">
                <a:latin typeface="Bookman Old Style" pitchFamily="18" charset="0"/>
              </a:rPr>
              <a:t> ученици</a:t>
            </a:r>
            <a:br>
              <a:rPr lang="bg-BG" sz="2400" dirty="0">
                <a:latin typeface="Bookman Old Style" pitchFamily="18" charset="0"/>
              </a:rPr>
            </a:br>
            <a:r>
              <a:rPr lang="bg-BG" sz="2400" dirty="0">
                <a:latin typeface="Bookman Old Style" pitchFamily="18" charset="0"/>
              </a:rPr>
              <a:t>	</a:t>
            </a:r>
            <a:r>
              <a:rPr lang="en-US" sz="2400" dirty="0">
                <a:latin typeface="Bookman Old Style" pitchFamily="18" charset="0"/>
              </a:rPr>
              <a:t>II </a:t>
            </a:r>
            <a:r>
              <a:rPr lang="bg-BG" sz="2400" dirty="0">
                <a:latin typeface="Bookman Old Style" pitchFamily="18" charset="0"/>
              </a:rPr>
              <a:t>желание - </a:t>
            </a:r>
            <a:r>
              <a:rPr lang="en-US" sz="2400" dirty="0">
                <a:latin typeface="Bookman Old Style" pitchFamily="18" charset="0"/>
              </a:rPr>
              <a:t>1</a:t>
            </a:r>
            <a:r>
              <a:rPr lang="bg-BG" sz="2400" dirty="0">
                <a:latin typeface="Bookman Old Style" pitchFamily="18" charset="0"/>
              </a:rPr>
              <a:t> груп</a:t>
            </a:r>
            <a:r>
              <a:rPr lang="en-US" sz="2400" dirty="0">
                <a:latin typeface="Bookman Old Style" pitchFamily="18" charset="0"/>
              </a:rPr>
              <a:t>a</a:t>
            </a:r>
            <a:r>
              <a:rPr lang="bg-BG" sz="2400" dirty="0">
                <a:latin typeface="Bookman Old Style" pitchFamily="18" charset="0"/>
              </a:rPr>
              <a:t> –</a:t>
            </a:r>
            <a:r>
              <a:rPr lang="en-US" sz="2400" dirty="0">
                <a:latin typeface="Bookman Old Style" pitchFamily="18" charset="0"/>
              </a:rPr>
              <a:t> </a:t>
            </a:r>
            <a:r>
              <a:rPr lang="bg-BG" sz="2400" dirty="0">
                <a:latin typeface="Bookman Old Style" pitchFamily="18" charset="0"/>
              </a:rPr>
              <a:t>7 ученици </a:t>
            </a:r>
            <a:br>
              <a:rPr lang="en-US" sz="2400" dirty="0">
                <a:latin typeface="Bookman Old Style" pitchFamily="18" charset="0"/>
              </a:rPr>
            </a:br>
            <a:r>
              <a:rPr lang="en-US" sz="2400" dirty="0">
                <a:latin typeface="Bookman Old Style" pitchFamily="18" charset="0"/>
              </a:rPr>
              <a:t>II </a:t>
            </a:r>
            <a:r>
              <a:rPr lang="bg-BG" sz="2400" dirty="0">
                <a:latin typeface="Bookman Old Style" pitchFamily="18" charset="0"/>
              </a:rPr>
              <a:t>клас - </a:t>
            </a:r>
            <a:r>
              <a:rPr lang="en-US" sz="2400" dirty="0">
                <a:latin typeface="Bookman Old Style" pitchFamily="18" charset="0"/>
              </a:rPr>
              <a:t>I </a:t>
            </a:r>
            <a:r>
              <a:rPr lang="bg-BG" sz="2400" dirty="0">
                <a:latin typeface="Bookman Old Style" pitchFamily="18" charset="0"/>
              </a:rPr>
              <a:t>желание </a:t>
            </a:r>
            <a:r>
              <a:rPr lang="en-US" sz="2400" dirty="0">
                <a:latin typeface="Bookman Old Style" pitchFamily="18" charset="0"/>
              </a:rPr>
              <a:t> </a:t>
            </a:r>
            <a:r>
              <a:rPr lang="bg-BG" sz="2400" dirty="0">
                <a:latin typeface="Bookman Old Style" pitchFamily="18" charset="0"/>
              </a:rPr>
              <a:t>- 2 групи – 1</a:t>
            </a:r>
            <a:r>
              <a:rPr lang="en-US" sz="2400" dirty="0">
                <a:latin typeface="Bookman Old Style" pitchFamily="18" charset="0"/>
              </a:rPr>
              <a:t>6</a:t>
            </a:r>
            <a:r>
              <a:rPr lang="bg-BG" sz="2400" dirty="0">
                <a:latin typeface="Bookman Old Style" pitchFamily="18" charset="0"/>
              </a:rPr>
              <a:t>/1</a:t>
            </a:r>
            <a:r>
              <a:rPr lang="en-US" sz="2400" dirty="0">
                <a:latin typeface="Bookman Old Style" pitchFamily="18" charset="0"/>
              </a:rPr>
              <a:t>7</a:t>
            </a:r>
            <a:r>
              <a:rPr lang="bg-BG" sz="2400" dirty="0">
                <a:latin typeface="Bookman Old Style" pitchFamily="18" charset="0"/>
              </a:rPr>
              <a:t> ученици</a:t>
            </a:r>
            <a:br>
              <a:rPr lang="bg-BG" sz="2400" dirty="0">
                <a:latin typeface="Bookman Old Style" pitchFamily="18" charset="0"/>
              </a:rPr>
            </a:br>
            <a:r>
              <a:rPr lang="bg-BG" sz="2400" dirty="0">
                <a:latin typeface="Bookman Old Style" pitchFamily="18" charset="0"/>
              </a:rPr>
              <a:t>	</a:t>
            </a:r>
            <a:r>
              <a:rPr lang="en-US" sz="2400" dirty="0">
                <a:latin typeface="Bookman Old Style" pitchFamily="18" charset="0"/>
              </a:rPr>
              <a:t>II </a:t>
            </a:r>
            <a:r>
              <a:rPr lang="bg-BG" sz="2400" dirty="0">
                <a:latin typeface="Bookman Old Style" pitchFamily="18" charset="0"/>
              </a:rPr>
              <a:t>желание - </a:t>
            </a:r>
            <a:r>
              <a:rPr lang="en-US" sz="2400" dirty="0">
                <a:latin typeface="Bookman Old Style" pitchFamily="18" charset="0"/>
              </a:rPr>
              <a:t>1</a:t>
            </a:r>
            <a:r>
              <a:rPr lang="bg-BG" sz="2400" dirty="0">
                <a:latin typeface="Bookman Old Style" pitchFamily="18" charset="0"/>
              </a:rPr>
              <a:t> груп</a:t>
            </a:r>
            <a:r>
              <a:rPr lang="en-US" sz="2400" dirty="0">
                <a:latin typeface="Bookman Old Style" pitchFamily="18" charset="0"/>
              </a:rPr>
              <a:t>a</a:t>
            </a:r>
            <a:r>
              <a:rPr lang="bg-BG" sz="2400" dirty="0">
                <a:latin typeface="Bookman Old Style" pitchFamily="18" charset="0"/>
              </a:rPr>
              <a:t> –</a:t>
            </a:r>
            <a:r>
              <a:rPr lang="en-US" sz="2400" dirty="0">
                <a:latin typeface="Bookman Old Style" pitchFamily="18" charset="0"/>
              </a:rPr>
              <a:t> 12</a:t>
            </a:r>
            <a:r>
              <a:rPr lang="bg-BG" sz="2400" dirty="0">
                <a:latin typeface="Bookman Old Style" pitchFamily="18" charset="0"/>
              </a:rPr>
              <a:t> ученици </a:t>
            </a:r>
            <a:br>
              <a:rPr lang="bg-BG" sz="2400" dirty="0">
                <a:latin typeface="Bookman Old Style" pitchFamily="18" charset="0"/>
              </a:rPr>
            </a:br>
            <a:br>
              <a:rPr lang="bg-BG" sz="2400" dirty="0">
                <a:latin typeface="Bookman Old Style" pitchFamily="18" charset="0"/>
              </a:rPr>
            </a:br>
            <a:r>
              <a:rPr lang="bg-BG" sz="2400" dirty="0">
                <a:latin typeface="Bookman Old Style" pitchFamily="18" charset="0"/>
              </a:rPr>
              <a:t>Във втори клас бройката на учениците в сравнение с миналата учебна година е с по 5 деца по-малко във всяко желание</a:t>
            </a:r>
            <a:br>
              <a:rPr lang="en-US" sz="2400" dirty="0">
                <a:latin typeface="Bookman Old Style" pitchFamily="18" charset="0"/>
              </a:rPr>
            </a:br>
            <a:br>
              <a:rPr lang="bg-BG" sz="2400" dirty="0">
                <a:solidFill>
                  <a:schemeClr val="accent2">
                    <a:lumMod val="75000"/>
                  </a:schemeClr>
                </a:solidFill>
                <a:latin typeface="Bookman Old Style" pitchFamily="18" charset="0"/>
                <a:ea typeface="Batang" pitchFamily="18" charset="-127"/>
              </a:rPr>
            </a:br>
            <a:endParaRPr lang="bg-BG" sz="2400" dirty="0">
              <a:solidFill>
                <a:schemeClr val="accent2">
                  <a:lumMod val="75000"/>
                </a:schemeClr>
              </a:solidFill>
              <a:latin typeface="Bookman Old Style" pitchFamily="18" charset="0"/>
              <a:ea typeface="Batang" pitchFamily="18" charset="-127"/>
            </a:endParaRPr>
          </a:p>
        </p:txBody>
      </p:sp>
    </p:spTree>
    <p:extLst>
      <p:ext uri="{BB962C8B-B14F-4D97-AF65-F5344CB8AC3E}">
        <p14:creationId xmlns:p14="http://schemas.microsoft.com/office/powerpoint/2010/main" val="3294779014"/>
      </p:ext>
    </p:extLst>
  </p:cSld>
  <p:clrMapOvr>
    <a:masterClrMapping/>
  </p:clrMapOvr>
  <p:transition spd="slow">
    <p:wheel spokes="3"/>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авоъгълник 3">
            <a:extLst>
              <a:ext uri="{FF2B5EF4-FFF2-40B4-BE49-F238E27FC236}">
                <a16:creationId xmlns:a16="http://schemas.microsoft.com/office/drawing/2014/main" id="{E2CD1E31-8D46-49E8-8EBB-14D615C5B4C8}"/>
              </a:ext>
            </a:extLst>
          </p:cNvPr>
          <p:cNvSpPr/>
          <p:nvPr/>
        </p:nvSpPr>
        <p:spPr>
          <a:xfrm>
            <a:off x="0" y="0"/>
            <a:ext cx="9144000" cy="6555641"/>
          </a:xfrm>
          <a:prstGeom prst="rect">
            <a:avLst/>
          </a:prstGeom>
        </p:spPr>
        <p:txBody>
          <a:bodyPr wrap="square">
            <a:spAutoFit/>
          </a:bodyPr>
          <a:lstStyle/>
          <a:p>
            <a:pPr algn="ctr">
              <a:buNone/>
            </a:pPr>
            <a:endParaRPr lang="bg-BG" sz="2000" dirty="0">
              <a:solidFill>
                <a:schemeClr val="accent2">
                  <a:lumMod val="75000"/>
                </a:schemeClr>
              </a:solidFill>
              <a:latin typeface="Bookman Old Style" pitchFamily="18" charset="0"/>
            </a:endParaRPr>
          </a:p>
          <a:p>
            <a:pPr algn="ctr">
              <a:buNone/>
            </a:pPr>
            <a:r>
              <a:rPr lang="bg-BG" sz="2000" dirty="0">
                <a:solidFill>
                  <a:schemeClr val="accent2">
                    <a:lumMod val="75000"/>
                  </a:schemeClr>
                </a:solidFill>
                <a:latin typeface="Bookman Old Style" pitchFamily="18" charset="0"/>
              </a:rPr>
              <a:t>Учебната програма продължава да е съобразена с интересите, възрастовите и интелектуални способности на децата в първи и втори клас. Тя дава възможност и за сценична дейност. </a:t>
            </a:r>
          </a:p>
          <a:p>
            <a:pPr algn="ctr">
              <a:buNone/>
            </a:pPr>
            <a:endParaRPr lang="bg-BG" sz="2000" dirty="0">
              <a:solidFill>
                <a:schemeClr val="accent2">
                  <a:lumMod val="75000"/>
                </a:schemeClr>
              </a:solidFill>
              <a:latin typeface="Bookman Old Style" pitchFamily="18" charset="0"/>
            </a:endParaRPr>
          </a:p>
          <a:p>
            <a:pPr algn="ctr">
              <a:buNone/>
            </a:pPr>
            <a:endParaRPr lang="bg-BG" sz="2000" dirty="0">
              <a:solidFill>
                <a:schemeClr val="accent2">
                  <a:lumMod val="75000"/>
                </a:schemeClr>
              </a:solidFill>
              <a:latin typeface="Bookman Old Style" pitchFamily="18" charset="0"/>
            </a:endParaRPr>
          </a:p>
          <a:p>
            <a:pPr algn="ctr">
              <a:buNone/>
            </a:pPr>
            <a:endParaRPr lang="bg-BG" sz="2000" dirty="0">
              <a:solidFill>
                <a:schemeClr val="accent2">
                  <a:lumMod val="75000"/>
                </a:schemeClr>
              </a:solidFill>
              <a:latin typeface="Bookman Old Style" pitchFamily="18" charset="0"/>
            </a:endParaRPr>
          </a:p>
          <a:p>
            <a:pPr algn="ctr">
              <a:buNone/>
            </a:pPr>
            <a:endParaRPr lang="bg-BG" sz="2000" dirty="0">
              <a:solidFill>
                <a:schemeClr val="accent2">
                  <a:lumMod val="75000"/>
                </a:schemeClr>
              </a:solidFill>
              <a:latin typeface="Bookman Old Style" pitchFamily="18" charset="0"/>
            </a:endParaRPr>
          </a:p>
          <a:p>
            <a:pPr>
              <a:buNone/>
            </a:pPr>
            <a:r>
              <a:rPr lang="bg-BG" sz="2000" dirty="0">
                <a:solidFill>
                  <a:schemeClr val="accent2">
                    <a:lumMod val="75000"/>
                  </a:schemeClr>
                </a:solidFill>
                <a:latin typeface="Bookman Old Style" pitchFamily="18" charset="0"/>
              </a:rPr>
              <a:t>	Основен акцент е творческото развитие на децата и усъвършенстване на индивидуалните заложби. Съдържанието е организирано около следните основни идеи:</a:t>
            </a:r>
          </a:p>
          <a:p>
            <a:pPr>
              <a:buNone/>
            </a:pPr>
            <a:br>
              <a:rPr lang="bg-BG" sz="2000" dirty="0">
                <a:solidFill>
                  <a:schemeClr val="accent2">
                    <a:lumMod val="75000"/>
                  </a:schemeClr>
                </a:solidFill>
                <a:latin typeface="Bookman Old Style" pitchFamily="18" charset="0"/>
              </a:rPr>
            </a:br>
            <a:r>
              <a:rPr lang="bg-BG" sz="2000" dirty="0">
                <a:solidFill>
                  <a:schemeClr val="accent2">
                    <a:lumMod val="75000"/>
                  </a:schemeClr>
                </a:solidFill>
                <a:latin typeface="Bookman Old Style" pitchFamily="18" charset="0"/>
              </a:rPr>
              <a:t>	- Обогатяване на музикалната, танцовата и речевата култура на учениците.</a:t>
            </a:r>
            <a:br>
              <a:rPr lang="bg-BG" sz="2000" dirty="0">
                <a:solidFill>
                  <a:schemeClr val="accent2">
                    <a:lumMod val="75000"/>
                  </a:schemeClr>
                </a:solidFill>
                <a:latin typeface="Bookman Old Style" pitchFamily="18" charset="0"/>
              </a:rPr>
            </a:br>
            <a:r>
              <a:rPr lang="bg-BG" sz="2000" dirty="0">
                <a:solidFill>
                  <a:schemeClr val="accent2">
                    <a:lumMod val="75000"/>
                  </a:schemeClr>
                </a:solidFill>
                <a:latin typeface="Bookman Old Style" pitchFamily="18" charset="0"/>
              </a:rPr>
              <a:t>	- Обогатяване знанията на учениците за празничната система на българите и за традициите, свързани с нея.</a:t>
            </a:r>
            <a:br>
              <a:rPr lang="bg-BG" sz="2000" dirty="0">
                <a:solidFill>
                  <a:schemeClr val="accent2">
                    <a:lumMod val="75000"/>
                  </a:schemeClr>
                </a:solidFill>
                <a:latin typeface="Bookman Old Style" pitchFamily="18" charset="0"/>
              </a:rPr>
            </a:br>
            <a:r>
              <a:rPr lang="bg-BG" sz="2000" dirty="0">
                <a:solidFill>
                  <a:schemeClr val="accent2">
                    <a:lumMod val="75000"/>
                  </a:schemeClr>
                </a:solidFill>
                <a:latin typeface="Bookman Old Style" pitchFamily="18" charset="0"/>
              </a:rPr>
              <a:t>	- Приложение на изучения материал и претворяването му в сценични изяви.</a:t>
            </a:r>
            <a:br>
              <a:rPr lang="bg-BG" sz="2000" dirty="0">
                <a:solidFill>
                  <a:schemeClr val="accent2">
                    <a:lumMod val="75000"/>
                  </a:schemeClr>
                </a:solidFill>
                <a:latin typeface="Bookman Old Style" pitchFamily="18" charset="0"/>
              </a:rPr>
            </a:br>
            <a:r>
              <a:rPr lang="bg-BG" sz="2000" dirty="0">
                <a:solidFill>
                  <a:schemeClr val="accent2">
                    <a:lumMod val="75000"/>
                  </a:schemeClr>
                </a:solidFill>
                <a:latin typeface="Bookman Old Style" pitchFamily="18" charset="0"/>
              </a:rPr>
              <a:t>	- Развиване на въображение, артистичност, двигателна и музикална култура, защитаване на определена позиция в спор и влизане в роля.</a:t>
            </a:r>
            <a:endParaRPr lang="bg-BG" sz="2000" dirty="0">
              <a:solidFill>
                <a:schemeClr val="accent2">
                  <a:lumMod val="75000"/>
                </a:schemeClr>
              </a:solidFill>
            </a:endParaRPr>
          </a:p>
        </p:txBody>
      </p:sp>
    </p:spTree>
    <p:extLst>
      <p:ext uri="{BB962C8B-B14F-4D97-AF65-F5344CB8AC3E}">
        <p14:creationId xmlns:p14="http://schemas.microsoft.com/office/powerpoint/2010/main" val="282740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лавие 4">
            <a:extLst>
              <a:ext uri="{FF2B5EF4-FFF2-40B4-BE49-F238E27FC236}">
                <a16:creationId xmlns:a16="http://schemas.microsoft.com/office/drawing/2014/main" id="{06094D27-1355-448A-AB6C-BA2146E7E98B}"/>
              </a:ext>
            </a:extLst>
          </p:cNvPr>
          <p:cNvSpPr>
            <a:spLocks noGrp="1"/>
          </p:cNvSpPr>
          <p:nvPr>
            <p:ph type="title"/>
          </p:nvPr>
        </p:nvSpPr>
        <p:spPr>
          <a:xfrm>
            <a:off x="0" y="-675456"/>
            <a:ext cx="9144000" cy="7704856"/>
          </a:xfrm>
        </p:spPr>
        <p:txBody>
          <a:bodyPr/>
          <a:lstStyle/>
          <a:p>
            <a:pPr algn="l"/>
            <a:r>
              <a:rPr lang="bg-BG" sz="2400" dirty="0">
                <a:latin typeface="Bookman Old Style" pitchFamily="18" charset="0"/>
                <a:ea typeface="Batang" pitchFamily="18" charset="-127"/>
              </a:rPr>
              <a:t>	</a:t>
            </a:r>
            <a:r>
              <a:rPr lang="bg-BG" sz="2000" dirty="0">
                <a:latin typeface="Bookman Old Style" pitchFamily="18" charset="0"/>
                <a:ea typeface="Batang" pitchFamily="18" charset="-127"/>
              </a:rPr>
              <a:t>При първолаците интереса беше много голям и с желание влизаха в часовете по модули. Очакваха срещите с различни от класния ръководител преподаватели. С много хъс и ентусиазъм се включиха в подготовката за единствената изява, която успяхме да направим.</a:t>
            </a:r>
            <a:br>
              <a:rPr lang="bg-BG" sz="2000" dirty="0">
                <a:latin typeface="Bookman Old Style" pitchFamily="18" charset="0"/>
                <a:ea typeface="Batang" pitchFamily="18" charset="-127"/>
              </a:rPr>
            </a:br>
            <a:br>
              <a:rPr lang="bg-BG" sz="2000" dirty="0">
                <a:latin typeface="Bookman Old Style" pitchFamily="18" charset="0"/>
                <a:ea typeface="Batang" pitchFamily="18" charset="-127"/>
              </a:rPr>
            </a:br>
            <a:br>
              <a:rPr lang="bg-BG" sz="2000" dirty="0">
                <a:latin typeface="Bookman Old Style" pitchFamily="18" charset="0"/>
                <a:ea typeface="Batang" pitchFamily="18" charset="-127"/>
              </a:rPr>
            </a:br>
            <a:r>
              <a:rPr lang="bg-BG" sz="2000" dirty="0">
                <a:latin typeface="Bookman Old Style" pitchFamily="18" charset="0"/>
                <a:ea typeface="Batang" pitchFamily="18" charset="-127"/>
              </a:rPr>
              <a:t>	Проблемът през тази година е ситуацията, в която се озовахме и невъзможността да продължим с обучението по заложения план. Не се състояха и планираните сценични изяви, които бяха на ниво репетиции, но не успяха да излязат пред публика. Разделянето на часовете, така както го бяхме планирали, не позволи да се преподаде материала (по </a:t>
            </a:r>
            <a:r>
              <a:rPr lang="bg-BG" sz="2000" dirty="0" err="1">
                <a:latin typeface="Bookman Old Style" pitchFamily="18" charset="0"/>
                <a:ea typeface="Batang" pitchFamily="18" charset="-127"/>
              </a:rPr>
              <a:t>подмодули</a:t>
            </a:r>
            <a:r>
              <a:rPr lang="bg-BG" sz="2000" dirty="0">
                <a:latin typeface="Bookman Old Style" pitchFamily="18" charset="0"/>
                <a:ea typeface="Batang" pitchFamily="18" charset="-127"/>
              </a:rPr>
              <a:t>) равномерно.</a:t>
            </a:r>
            <a:br>
              <a:rPr lang="bg-BG" sz="2000" dirty="0">
                <a:latin typeface="Bookman Old Style" pitchFamily="18" charset="0"/>
                <a:ea typeface="Batang" pitchFamily="18" charset="-127"/>
              </a:rPr>
            </a:br>
            <a:br>
              <a:rPr lang="bg-BG" sz="2000" dirty="0">
                <a:latin typeface="Bookman Old Style" pitchFamily="18" charset="0"/>
                <a:ea typeface="Batang" pitchFamily="18" charset="-127"/>
              </a:rPr>
            </a:br>
            <a:br>
              <a:rPr lang="bg-BG" sz="2000" dirty="0">
                <a:latin typeface="Bookman Old Style" pitchFamily="18" charset="0"/>
                <a:ea typeface="Batang" pitchFamily="18" charset="-127"/>
              </a:rPr>
            </a:br>
            <a:r>
              <a:rPr lang="bg-BG" sz="2000" dirty="0">
                <a:latin typeface="Bookman Old Style" pitchFamily="18" charset="0"/>
                <a:ea typeface="Batang" pitchFamily="18" charset="-127"/>
              </a:rPr>
              <a:t>През 2019/2020 учебна година организацията беше много по-добра по отношение на документация и провеждане на часовете – кой, кога, къде провежда часовете. И преподавателите бяха по-спокойни и по-наясно с целия процес.</a:t>
            </a:r>
            <a:endParaRPr lang="bg-BG" sz="2400" dirty="0">
              <a:solidFill>
                <a:schemeClr val="accent2">
                  <a:lumMod val="75000"/>
                </a:schemeClr>
              </a:solidFill>
              <a:latin typeface="Bookman Old Style" pitchFamily="18" charset="0"/>
              <a:ea typeface="Batang" pitchFamily="18" charset="-127"/>
            </a:endParaRPr>
          </a:p>
        </p:txBody>
      </p:sp>
    </p:spTree>
    <p:extLst>
      <p:ext uri="{BB962C8B-B14F-4D97-AF65-F5344CB8AC3E}">
        <p14:creationId xmlns:p14="http://schemas.microsoft.com/office/powerpoint/2010/main" val="1058369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4">
            <a:extLst>
              <a:ext uri="{FF2B5EF4-FFF2-40B4-BE49-F238E27FC236}">
                <a16:creationId xmlns:a16="http://schemas.microsoft.com/office/drawing/2014/main" id="{7B0510E2-F9FD-4A10-B09A-14BBECED8187}"/>
              </a:ext>
            </a:extLst>
          </p:cNvPr>
          <p:cNvSpPr>
            <a:spLocks noGrp="1"/>
          </p:cNvSpPr>
          <p:nvPr>
            <p:ph type="title"/>
          </p:nvPr>
        </p:nvSpPr>
        <p:spPr>
          <a:xfrm>
            <a:off x="0" y="-190279"/>
            <a:ext cx="9121422" cy="3861048"/>
          </a:xfrm>
        </p:spPr>
        <p:txBody>
          <a:bodyPr/>
          <a:lstStyle/>
          <a:p>
            <a:pPr algn="l"/>
            <a:r>
              <a:rPr lang="bg-BG" sz="2400" dirty="0">
                <a:latin typeface="Bookman Old Style" pitchFamily="18" charset="0"/>
                <a:ea typeface="Batang" pitchFamily="18" charset="-127"/>
              </a:rPr>
              <a:t>	</a:t>
            </a:r>
            <a:r>
              <a:rPr lang="bg-BG" sz="2000" dirty="0">
                <a:latin typeface="Bookman Old Style" pitchFamily="18" charset="0"/>
                <a:ea typeface="Batang" pitchFamily="18" charset="-127"/>
              </a:rPr>
              <a:t>Във втори клас вече се наблюдава изграждане на навици, свързани с интереса към дейностите в часовете. 	Сценичните изяви са формирали качества, необходими за по-нататъшно надграждане в областта на сценичните изкуства.</a:t>
            </a:r>
            <a:br>
              <a:rPr lang="bg-BG" sz="2000" dirty="0">
                <a:latin typeface="Bookman Old Style" pitchFamily="18" charset="0"/>
                <a:ea typeface="Batang" pitchFamily="18" charset="-127"/>
              </a:rPr>
            </a:br>
            <a:br>
              <a:rPr lang="bg-BG" sz="2000" dirty="0">
                <a:latin typeface="Bookman Old Style" pitchFamily="18" charset="0"/>
                <a:ea typeface="Batang" pitchFamily="18" charset="-127"/>
              </a:rPr>
            </a:br>
            <a:r>
              <a:rPr lang="bg-BG" sz="2000" dirty="0">
                <a:latin typeface="Bookman Old Style" pitchFamily="18" charset="0"/>
                <a:ea typeface="Batang" pitchFamily="18" charset="-127"/>
              </a:rPr>
              <a:t>	</a:t>
            </a:r>
            <a:br>
              <a:rPr lang="bg-BG" sz="2000" dirty="0">
                <a:latin typeface="Bookman Old Style" pitchFamily="18" charset="0"/>
                <a:ea typeface="Batang" pitchFamily="18" charset="-127"/>
              </a:rPr>
            </a:br>
            <a:r>
              <a:rPr lang="bg-BG" sz="2000" dirty="0">
                <a:latin typeface="Bookman Old Style" pitchFamily="18" charset="0"/>
                <a:ea typeface="Batang" pitchFamily="18" charset="-127"/>
              </a:rPr>
              <a:t>	Децата се представиха отлично при посещение на гости от Велико Търново и Пловдив, свързано с проект „Иновации в действие“. Показаха и отлични резултати и на входно  ниво</a:t>
            </a:r>
            <a:r>
              <a:rPr lang="bg-BG" sz="2400" dirty="0">
                <a:solidFill>
                  <a:schemeClr val="accent2">
                    <a:lumMod val="75000"/>
                  </a:schemeClr>
                </a:solidFill>
                <a:latin typeface="Bookman Old Style" pitchFamily="18" charset="0"/>
                <a:ea typeface="Batang" pitchFamily="18" charset="-127"/>
              </a:rPr>
              <a:t>	</a:t>
            </a:r>
          </a:p>
        </p:txBody>
      </p:sp>
      <p:pic>
        <p:nvPicPr>
          <p:cNvPr id="8" name="Картина 7" descr="Картина, която съдържа закрито, лице, маса, група&#10;&#10;Описанието е генерирано автоматично">
            <a:extLst>
              <a:ext uri="{FF2B5EF4-FFF2-40B4-BE49-F238E27FC236}">
                <a16:creationId xmlns:a16="http://schemas.microsoft.com/office/drawing/2014/main" id="{269D9801-E852-4BC5-ADF9-64DCD6F46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2" y="3642252"/>
            <a:ext cx="4108108" cy="2738738"/>
          </a:xfrm>
          <a:prstGeom prst="rect">
            <a:avLst/>
          </a:prstGeom>
        </p:spPr>
      </p:pic>
      <p:pic>
        <p:nvPicPr>
          <p:cNvPr id="10" name="Картина 9" descr="Картина, която съдържа закрито, маса, кухня, стая&#10;&#10;Описанието е генерирано автоматично">
            <a:extLst>
              <a:ext uri="{FF2B5EF4-FFF2-40B4-BE49-F238E27FC236}">
                <a16:creationId xmlns:a16="http://schemas.microsoft.com/office/drawing/2014/main" id="{ADB774DF-7AF3-48ED-A4DB-C46E4AFB15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3302" y="3642252"/>
            <a:ext cx="4868866" cy="2738738"/>
          </a:xfrm>
          <a:prstGeom prst="rect">
            <a:avLst/>
          </a:prstGeom>
        </p:spPr>
      </p:pic>
    </p:spTree>
    <p:extLst>
      <p:ext uri="{BB962C8B-B14F-4D97-AF65-F5344CB8AC3E}">
        <p14:creationId xmlns:p14="http://schemas.microsoft.com/office/powerpoint/2010/main" val="965690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Контейнер за съдържание 3"/>
          <p:cNvSpPr>
            <a:spLocks noGrp="1"/>
          </p:cNvSpPr>
          <p:nvPr>
            <p:ph sz="quarter" idx="14"/>
          </p:nvPr>
        </p:nvSpPr>
        <p:spPr>
          <a:xfrm>
            <a:off x="0" y="0"/>
            <a:ext cx="9144000" cy="1772816"/>
          </a:xfrm>
        </p:spPr>
        <p:txBody>
          <a:bodyPr>
            <a:normAutofit fontScale="92500" lnSpcReduction="10000"/>
          </a:bodyPr>
          <a:lstStyle/>
          <a:p>
            <a:pPr algn="ctr"/>
            <a:r>
              <a:rPr lang="bg-BG" dirty="0">
                <a:solidFill>
                  <a:schemeClr val="tx2"/>
                </a:solidFill>
                <a:latin typeface="Bookman Old Style" pitchFamily="18" charset="0"/>
              </a:rPr>
              <a:t>Тъй като модула предполага сценични изяви те бяха заложени в плановете ни, но през тази учебна година успяхме да реализираме само участието в коледния благотворителен базар.</a:t>
            </a:r>
          </a:p>
          <a:p>
            <a:pPr algn="ctr"/>
            <a:r>
              <a:rPr lang="bg-BG" dirty="0">
                <a:solidFill>
                  <a:schemeClr val="tx2"/>
                </a:solidFill>
                <a:latin typeface="Bookman Old Style" pitchFamily="18" charset="0"/>
              </a:rPr>
              <a:t>Коледарите поздравиха и в РУО и в Община Бургас.</a:t>
            </a:r>
          </a:p>
        </p:txBody>
      </p:sp>
      <p:pic>
        <p:nvPicPr>
          <p:cNvPr id="11" name="Картина 10">
            <a:extLst>
              <a:ext uri="{FF2B5EF4-FFF2-40B4-BE49-F238E27FC236}">
                <a16:creationId xmlns:a16="http://schemas.microsoft.com/office/drawing/2014/main" id="{FE338A27-E6C5-4FEE-B28B-7C7AE2AAFF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96" y="4581128"/>
            <a:ext cx="2875723" cy="2156792"/>
          </a:xfrm>
          <a:prstGeom prst="rect">
            <a:avLst/>
          </a:prstGeom>
        </p:spPr>
      </p:pic>
      <p:pic>
        <p:nvPicPr>
          <p:cNvPr id="13" name="Картина 12">
            <a:extLst>
              <a:ext uri="{FF2B5EF4-FFF2-40B4-BE49-F238E27FC236}">
                <a16:creationId xmlns:a16="http://schemas.microsoft.com/office/drawing/2014/main" id="{F28362E9-CDFC-4144-ABD5-BF928108E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6881" y="4581128"/>
            <a:ext cx="2875723" cy="2156792"/>
          </a:xfrm>
          <a:prstGeom prst="rect">
            <a:avLst/>
          </a:prstGeom>
        </p:spPr>
      </p:pic>
      <p:pic>
        <p:nvPicPr>
          <p:cNvPr id="15" name="Картина 14">
            <a:extLst>
              <a:ext uri="{FF2B5EF4-FFF2-40B4-BE49-F238E27FC236}">
                <a16:creationId xmlns:a16="http://schemas.microsoft.com/office/drawing/2014/main" id="{8BD5718A-C1E7-4160-80D7-EF16139B3B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2741" y="2350604"/>
            <a:ext cx="2875723" cy="2156792"/>
          </a:xfrm>
          <a:prstGeom prst="rect">
            <a:avLst/>
          </a:prstGeom>
        </p:spPr>
      </p:pic>
      <p:pic>
        <p:nvPicPr>
          <p:cNvPr id="17" name="Картина 16">
            <a:extLst>
              <a:ext uri="{FF2B5EF4-FFF2-40B4-BE49-F238E27FC236}">
                <a16:creationId xmlns:a16="http://schemas.microsoft.com/office/drawing/2014/main" id="{39FF298C-281D-4EAD-BD02-902E86D40A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2350604"/>
            <a:ext cx="2875723" cy="2156792"/>
          </a:xfrm>
          <a:prstGeom prst="rect">
            <a:avLst/>
          </a:prstGeom>
        </p:spPr>
      </p:pic>
      <p:pic>
        <p:nvPicPr>
          <p:cNvPr id="19" name="Картина 18">
            <a:extLst>
              <a:ext uri="{FF2B5EF4-FFF2-40B4-BE49-F238E27FC236}">
                <a16:creationId xmlns:a16="http://schemas.microsoft.com/office/drawing/2014/main" id="{D43728BC-AE16-4415-9CDD-5629DD50AB9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1425" y="3212976"/>
            <a:ext cx="2401149" cy="3201532"/>
          </a:xfrm>
          <a:prstGeom prst="rect">
            <a:avLst/>
          </a:prstGeom>
        </p:spPr>
      </p:pic>
    </p:spTree>
  </p:cSld>
  <p:clrMapOvr>
    <a:masterClrMapping/>
  </p:clrMapOvr>
  <p:transition spd="slow">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Картина 9" descr="Na4alo 4.jpg">
            <a:extLst>
              <a:ext uri="{FF2B5EF4-FFF2-40B4-BE49-F238E27FC236}">
                <a16:creationId xmlns:a16="http://schemas.microsoft.com/office/drawing/2014/main" id="{C5976F42-6F5C-4C79-BA83-E1436E2FC24C}"/>
              </a:ext>
            </a:extLst>
          </p:cNvPr>
          <p:cNvPicPr>
            <a:picLocks noChangeAspect="1"/>
          </p:cNvPicPr>
          <p:nvPr/>
        </p:nvPicPr>
        <p:blipFill>
          <a:blip r:embed="rId2" cstate="print"/>
          <a:stretch>
            <a:fillRect/>
          </a:stretch>
        </p:blipFill>
        <p:spPr>
          <a:xfrm>
            <a:off x="109912" y="4478135"/>
            <a:ext cx="3594048" cy="22451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Картина 4" descr="Zvuci 3.jpg"/>
          <p:cNvPicPr>
            <a:picLocks noChangeAspect="1"/>
          </p:cNvPicPr>
          <p:nvPr/>
        </p:nvPicPr>
        <p:blipFill>
          <a:blip r:embed="rId3" cstate="print"/>
          <a:stretch>
            <a:fillRect/>
          </a:stretch>
        </p:blipFill>
        <p:spPr>
          <a:xfrm>
            <a:off x="107504" y="130133"/>
            <a:ext cx="3960440" cy="22277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Картина 5" descr="Zvuci 4.jpg"/>
          <p:cNvPicPr>
            <a:picLocks noChangeAspect="1"/>
          </p:cNvPicPr>
          <p:nvPr/>
        </p:nvPicPr>
        <p:blipFill>
          <a:blip r:embed="rId4" cstate="print"/>
          <a:stretch>
            <a:fillRect/>
          </a:stretch>
        </p:blipFill>
        <p:spPr>
          <a:xfrm>
            <a:off x="5052528" y="130133"/>
            <a:ext cx="3983968" cy="22409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Картина 8" descr="BEL4.jpg">
            <a:extLst>
              <a:ext uri="{FF2B5EF4-FFF2-40B4-BE49-F238E27FC236}">
                <a16:creationId xmlns:a16="http://schemas.microsoft.com/office/drawing/2014/main" id="{448E1703-802F-428C-882A-636AB9643CEF}"/>
              </a:ext>
            </a:extLst>
          </p:cNvPr>
          <p:cNvPicPr>
            <a:picLocks noChangeAspect="1"/>
          </p:cNvPicPr>
          <p:nvPr/>
        </p:nvPicPr>
        <p:blipFill>
          <a:blip r:embed="rId5" cstate="print"/>
          <a:stretch>
            <a:fillRect/>
          </a:stretch>
        </p:blipFill>
        <p:spPr>
          <a:xfrm>
            <a:off x="5076058" y="4500119"/>
            <a:ext cx="3960439" cy="22409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Картина 10" descr="Картина, която съдържа лице, дете, момиче, малък&#10;&#10;Описанието е генерирано автоматично">
            <a:extLst>
              <a:ext uri="{FF2B5EF4-FFF2-40B4-BE49-F238E27FC236}">
                <a16:creationId xmlns:a16="http://schemas.microsoft.com/office/drawing/2014/main" id="{C97CD129-C541-4290-93EC-58D5B995142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00053" y="1772816"/>
            <a:ext cx="3779912" cy="283493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6496" y="2031811"/>
            <a:ext cx="8784976"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bg-BG" sz="2800" b="0" i="0" u="none" strike="noStrike" cap="none" normalizeH="0" baseline="0" dirty="0">
                <a:ln>
                  <a:noFill/>
                </a:ln>
                <a:solidFill>
                  <a:schemeClr val="bg2">
                    <a:lumMod val="10000"/>
                  </a:schemeClr>
                </a:solidFill>
                <a:effectLst/>
                <a:latin typeface="Bookman Old Style" pitchFamily="18" charset="0"/>
                <a:ea typeface="Times New Roman" pitchFamily="18" charset="0"/>
                <a:cs typeface="Times New Roman" pitchFamily="18" charset="0"/>
              </a:rPr>
              <a:t>	- </a:t>
            </a:r>
            <a:r>
              <a:rPr kumimoji="0" lang="bg-BG" sz="2400" b="0" i="0" u="none" strike="noStrike" cap="none" normalizeH="0" baseline="0" dirty="0">
                <a:ln>
                  <a:noFill/>
                </a:ln>
                <a:solidFill>
                  <a:schemeClr val="bg2">
                    <a:lumMod val="10000"/>
                  </a:schemeClr>
                </a:solidFill>
                <a:effectLst/>
                <a:latin typeface="Bookman Old Style" pitchFamily="18" charset="0"/>
                <a:ea typeface="Times New Roman" pitchFamily="18" charset="0"/>
                <a:cs typeface="Times New Roman" pitchFamily="18" charset="0"/>
              </a:rPr>
              <a:t>В</a:t>
            </a:r>
            <a:r>
              <a:rPr kumimoji="0" lang="bg-BG" sz="2400" b="0" i="0" u="none" strike="noStrike" cap="none" normalizeH="0" baseline="0" dirty="0">
                <a:ln>
                  <a:noFill/>
                </a:ln>
                <a:solidFill>
                  <a:schemeClr val="tx2">
                    <a:lumMod val="75000"/>
                  </a:schemeClr>
                </a:solidFill>
                <a:effectLst/>
                <a:latin typeface="Bookman Old Style" pitchFamily="18" charset="0"/>
                <a:ea typeface="Times New Roman" pitchFamily="18" charset="0"/>
                <a:cs typeface="Times New Roman" pitchFamily="18" charset="0"/>
              </a:rPr>
              <a:t>ъзможност за разчупен и разнообразен стил на преподаване с различни методи и форми. 	</a:t>
            </a:r>
            <a:endParaRPr kumimoji="0" lang="bg-BG" sz="2400" b="0" i="0" u="none" strike="noStrike" cap="none" normalizeH="0" baseline="0" dirty="0">
              <a:ln>
                <a:noFill/>
              </a:ln>
              <a:solidFill>
                <a:schemeClr val="tx2">
                  <a:lumMod val="75000"/>
                </a:schemeClr>
              </a:solidFill>
              <a:effectLst/>
              <a:latin typeface="Bookman Old Style"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lang="bg-BG" sz="2400" dirty="0">
                <a:solidFill>
                  <a:schemeClr val="tx2">
                    <a:lumMod val="75000"/>
                  </a:schemeClr>
                </a:solidFill>
                <a:latin typeface="Bookman Old Style" pitchFamily="18" charset="0"/>
                <a:ea typeface="Times New Roman" pitchFamily="18" charset="0"/>
                <a:cs typeface="Times New Roman" pitchFamily="18" charset="0"/>
              </a:rPr>
              <a:t>	- В</a:t>
            </a:r>
            <a:r>
              <a:rPr kumimoji="0" lang="bg-BG" sz="2400" b="0" i="0" u="none" strike="noStrike" cap="none" normalizeH="0" baseline="0" dirty="0">
                <a:ln>
                  <a:noFill/>
                </a:ln>
                <a:solidFill>
                  <a:schemeClr val="tx2">
                    <a:lumMod val="75000"/>
                  </a:schemeClr>
                </a:solidFill>
                <a:effectLst/>
                <a:latin typeface="Bookman Old Style" pitchFamily="18" charset="0"/>
                <a:ea typeface="Times New Roman" pitchFamily="18" charset="0"/>
                <a:cs typeface="Times New Roman" pitchFamily="18" charset="0"/>
              </a:rPr>
              <a:t>ъзможност за промяна на желанията</a:t>
            </a:r>
            <a:r>
              <a:rPr lang="bg-BG" sz="2400" dirty="0">
                <a:solidFill>
                  <a:schemeClr val="tx2">
                    <a:lumMod val="75000"/>
                  </a:schemeClr>
                </a:solidFill>
                <a:latin typeface="Bookman Old Style" pitchFamily="18" charset="0"/>
                <a:ea typeface="Times New Roman" pitchFamily="18" charset="0"/>
                <a:cs typeface="Times New Roman" pitchFamily="18" charset="0"/>
              </a:rPr>
              <a:t> и изява с друга насоченост.</a:t>
            </a:r>
          </a:p>
          <a:p>
            <a:pPr lvl="0" fontAlgn="base">
              <a:spcBef>
                <a:spcPct val="0"/>
              </a:spcBef>
              <a:spcAft>
                <a:spcPct val="0"/>
              </a:spcAft>
            </a:pPr>
            <a:r>
              <a:rPr lang="bg-BG" sz="2400" dirty="0">
                <a:solidFill>
                  <a:schemeClr val="tx2">
                    <a:lumMod val="75000"/>
                  </a:schemeClr>
                </a:solidFill>
                <a:latin typeface="Bookman Old Style" pitchFamily="18" charset="0"/>
                <a:ea typeface="Calibri" pitchFamily="34" charset="0"/>
                <a:cs typeface="Times New Roman" pitchFamily="18" charset="0"/>
              </a:rPr>
              <a:t>	</a:t>
            </a:r>
            <a:r>
              <a:rPr lang="bg-BG" sz="2400" dirty="0">
                <a:solidFill>
                  <a:schemeClr val="tx2">
                    <a:lumMod val="75000"/>
                  </a:schemeClr>
                </a:solidFill>
                <a:latin typeface="Bookman Old Style" pitchFamily="18" charset="0"/>
              </a:rPr>
              <a:t>- Възможност да се работи с деца, които искат да се занимават с това.</a:t>
            </a:r>
            <a:r>
              <a:rPr lang="ru-RU" sz="2800" dirty="0">
                <a:solidFill>
                  <a:schemeClr val="tx2">
                    <a:lumMod val="75000"/>
                  </a:schemeClr>
                </a:solidFill>
                <a:latin typeface="Bookman Old Style" pitchFamily="18" charset="0"/>
              </a:rPr>
              <a:t>	</a:t>
            </a:r>
            <a:endParaRPr kumimoji="0" lang="bg-BG" sz="2800" b="0" i="0" u="none" strike="noStrike" cap="none" normalizeH="0" baseline="0" dirty="0">
              <a:ln>
                <a:noFill/>
              </a:ln>
              <a:solidFill>
                <a:schemeClr val="tx2">
                  <a:lumMod val="75000"/>
                </a:schemeClr>
              </a:solidFill>
              <a:effectLst/>
              <a:latin typeface="Bookman Old Style" pitchFamily="18" charset="0"/>
              <a:cs typeface="Arial" pitchFamily="34" charset="0"/>
            </a:endParaRPr>
          </a:p>
        </p:txBody>
      </p:sp>
      <p:sp>
        <p:nvSpPr>
          <p:cNvPr id="3" name="Текстово поле 2"/>
          <p:cNvSpPr txBox="1"/>
          <p:nvPr/>
        </p:nvSpPr>
        <p:spPr>
          <a:xfrm>
            <a:off x="162744" y="332656"/>
            <a:ext cx="8892480" cy="1077218"/>
          </a:xfrm>
          <a:prstGeom prst="rect">
            <a:avLst/>
          </a:prstGeom>
          <a:noFill/>
        </p:spPr>
        <p:txBody>
          <a:bodyPr wrap="square" rtlCol="0">
            <a:spAutoFit/>
          </a:bodyPr>
          <a:lstStyle/>
          <a:p>
            <a:pPr algn="ctr"/>
            <a:r>
              <a:rPr lang="bg-BG" sz="3200" u="sng" dirty="0">
                <a:solidFill>
                  <a:schemeClr val="accent3">
                    <a:lumMod val="50000"/>
                  </a:schemeClr>
                </a:solidFill>
                <a:latin typeface="Bookman Old Style" pitchFamily="18" charset="0"/>
              </a:rPr>
              <a:t>След още една година,</a:t>
            </a:r>
          </a:p>
          <a:p>
            <a:pPr algn="ctr"/>
            <a:r>
              <a:rPr lang="bg-BG" sz="3200" u="sng" dirty="0">
                <a:solidFill>
                  <a:schemeClr val="accent3">
                    <a:lumMod val="50000"/>
                  </a:schemeClr>
                </a:solidFill>
                <a:latin typeface="Bookman Old Style" pitchFamily="18" charset="0"/>
              </a:rPr>
              <a:t>затвърдихме някой важни изводи:</a:t>
            </a:r>
          </a:p>
        </p:txBody>
      </p:sp>
      <p:sp>
        <p:nvSpPr>
          <p:cNvPr id="4" name="Текстово поле 3">
            <a:extLst>
              <a:ext uri="{FF2B5EF4-FFF2-40B4-BE49-F238E27FC236}">
                <a16:creationId xmlns:a16="http://schemas.microsoft.com/office/drawing/2014/main" id="{8C4C8E14-776F-489A-8802-C5207B000E83}"/>
              </a:ext>
            </a:extLst>
          </p:cNvPr>
          <p:cNvSpPr txBox="1"/>
          <p:nvPr/>
        </p:nvSpPr>
        <p:spPr>
          <a:xfrm>
            <a:off x="125760" y="5085183"/>
            <a:ext cx="8892480" cy="1569660"/>
          </a:xfrm>
          <a:prstGeom prst="rect">
            <a:avLst/>
          </a:prstGeom>
          <a:noFill/>
        </p:spPr>
        <p:txBody>
          <a:bodyPr wrap="square" rtlCol="0">
            <a:spAutoFit/>
          </a:bodyPr>
          <a:lstStyle/>
          <a:p>
            <a:pPr algn="just"/>
            <a:r>
              <a:rPr lang="bg-BG" sz="2400" dirty="0">
                <a:solidFill>
                  <a:schemeClr val="accent3">
                    <a:lumMod val="50000"/>
                  </a:schemeClr>
                </a:solidFill>
                <a:latin typeface="Bookman Old Style" pitchFamily="18" charset="0"/>
              </a:rPr>
              <a:t>През следващата година ще трябва да наваксаме изоставането от учебния материал и се надяваме да няма непредвидени обстоятелства, за да може да изпълним всичко, което планираме.</a:t>
            </a:r>
          </a:p>
        </p:txBody>
      </p:sp>
    </p:spTree>
  </p:cSld>
  <p:clrMapOvr>
    <a:masterClrMapping/>
  </p:clrMapOvr>
  <p:transition spd="slow">
    <p:newsfla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a:extLst>
              <a:ext uri="{FF2B5EF4-FFF2-40B4-BE49-F238E27FC236}">
                <a16:creationId xmlns:a16="http://schemas.microsoft.com/office/drawing/2014/main" id="{700ED3ED-AC44-44AE-B568-BAE2BF15BF29}"/>
              </a:ext>
            </a:extLst>
          </p:cNvPr>
          <p:cNvSpPr/>
          <p:nvPr/>
        </p:nvSpPr>
        <p:spPr>
          <a:xfrm>
            <a:off x="0" y="2459504"/>
            <a:ext cx="9144000" cy="1938992"/>
          </a:xfrm>
          <a:prstGeom prst="rect">
            <a:avLst/>
          </a:prstGeom>
        </p:spPr>
        <p:txBody>
          <a:bodyPr wrap="square">
            <a:spAutoFit/>
          </a:bodyPr>
          <a:lstStyle/>
          <a:p>
            <a:pPr algn="ctr"/>
            <a:r>
              <a:rPr lang="bg-BG" sz="4000" dirty="0">
                <a:solidFill>
                  <a:schemeClr val="tx2">
                    <a:lumMod val="60000"/>
                    <a:lumOff val="40000"/>
                  </a:schemeClr>
                </a:solidFill>
                <a:latin typeface="Bookman Old Style" pitchFamily="18" charset="0"/>
              </a:rPr>
              <a:t>БЛАГОДАРЯ</a:t>
            </a:r>
          </a:p>
          <a:p>
            <a:pPr algn="ctr"/>
            <a:r>
              <a:rPr lang="bg-BG" sz="4000" dirty="0">
                <a:solidFill>
                  <a:schemeClr val="tx2">
                    <a:lumMod val="60000"/>
                    <a:lumOff val="40000"/>
                  </a:schemeClr>
                </a:solidFill>
                <a:latin typeface="Bookman Old Style" pitchFamily="18" charset="0"/>
              </a:rPr>
              <a:t>ЗА</a:t>
            </a:r>
          </a:p>
          <a:p>
            <a:pPr algn="ctr"/>
            <a:r>
              <a:rPr lang="bg-BG" sz="4000" dirty="0">
                <a:solidFill>
                  <a:schemeClr val="tx2">
                    <a:lumMod val="60000"/>
                    <a:lumOff val="40000"/>
                  </a:schemeClr>
                </a:solidFill>
                <a:latin typeface="Bookman Old Style" pitchFamily="18" charset="0"/>
              </a:rPr>
              <a:t>ВНИМАНИЕТО !</a:t>
            </a:r>
          </a:p>
        </p:txBody>
      </p:sp>
    </p:spTree>
    <p:extLst>
      <p:ext uri="{BB962C8B-B14F-4D97-AF65-F5344CB8AC3E}">
        <p14:creationId xmlns:p14="http://schemas.microsoft.com/office/powerpoint/2010/main" val="15402242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ърда корица">
  <a:themeElements>
    <a:clrScheme name="Твърда корица">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ърда корица">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ърда корица">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709</TotalTime>
  <Words>644</Words>
  <Application>Microsoft Office PowerPoint</Application>
  <PresentationFormat>Презентация на цял екран (4:3)</PresentationFormat>
  <Paragraphs>27</Paragraphs>
  <Slides>9</Slides>
  <Notes>0</Notes>
  <HiddenSlides>0</HiddenSlides>
  <MMClips>0</MMClips>
  <ScaleCrop>false</ScaleCrop>
  <HeadingPairs>
    <vt:vector size="6" baseType="variant">
      <vt:variant>
        <vt:lpstr>Използвани шрифтове</vt:lpstr>
      </vt:variant>
      <vt:variant>
        <vt:i4>6</vt:i4>
      </vt:variant>
      <vt:variant>
        <vt:lpstr>Тема</vt:lpstr>
      </vt:variant>
      <vt:variant>
        <vt:i4>1</vt:i4>
      </vt:variant>
      <vt:variant>
        <vt:lpstr>Заглавия на слайдовете</vt:lpstr>
      </vt:variant>
      <vt:variant>
        <vt:i4>9</vt:i4>
      </vt:variant>
    </vt:vector>
  </HeadingPairs>
  <TitlesOfParts>
    <vt:vector size="16" baseType="lpstr">
      <vt:lpstr>Batang</vt:lpstr>
      <vt:lpstr>Arlekino</vt:lpstr>
      <vt:lpstr>Book Antiqua</vt:lpstr>
      <vt:lpstr>Bookman Old Style</vt:lpstr>
      <vt:lpstr>Times New Roman</vt:lpstr>
      <vt:lpstr>Wingdings</vt:lpstr>
      <vt:lpstr>Твърда корица</vt:lpstr>
      <vt:lpstr>МОДУЛ „СЦЕНИЧНИ ИЗКУСТВА“ I и II клас</vt:lpstr>
      <vt:lpstr>През учебната 2019/2020 година продължи иновацията „Модулно обучение“   В модула „Сценични изкуства“ – включващ  в себе си три предмета – хореография, музика и художествено слово учениците бяха организирани в групи, съответно:    I клас - I желание  - 2 групи – 13/18 ученици  II желание - 1 групa – 7 ученици  II клас - I желание  - 2 групи – 16/17 ученици  II желание - 1 групa – 12 ученици   Във втори клас бройката на учениците в сравнение с миналата учебна година е с по 5 деца по-малко във всяко желание  </vt:lpstr>
      <vt:lpstr>Презентация на PowerPoint</vt:lpstr>
      <vt:lpstr> При първолаците интереса беше много голям и с желание влизаха в часовете по модули. Очакваха срещите с различни от класния ръководител преподаватели. С много хъс и ентусиазъм се включиха в подготовката за единствената изява, която успяхме да направим.    Проблемът през тази година е ситуацията, в която се озовахме и невъзможността да продължим с обучението по заложения план. Не се състояха и планираните сценични изяви, които бяха на ниво репетиции, но не успяха да излязат пред публика. Разделянето на часовете, така както го бяхме планирали, не позволи да се преподаде материала (по подмодули) равномерно.   През 2019/2020 учебна година организацията беше много по-добра по отношение на документация и провеждане на часовете – кой, кога, къде провежда часовете. И преподавателите бяха по-спокойни и по-наясно с целия процес.</vt:lpstr>
      <vt:lpstr> Във втори клас вече се наблюдава изграждане на навици, свързани с интереса към дейностите в часовете.  Сценичните изяви са формирали качества, необходими за по-нататъшно надграждане в областта на сценичните изкуства.     Децата се представиха отлично при посещение на гости от Велико Търново и Пловдив, свързано с проект „Иновации в действие“. Показаха и отлични резултати и на входно  ниво </vt:lpstr>
      <vt:lpstr>Презентация на PowerPoint</vt:lpstr>
      <vt:lpstr>Презентация на PowerPoint</vt:lpstr>
      <vt:lpstr>Презентация на PowerPoint</vt:lpstr>
      <vt:lpstr>Презентация на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МОДУЛ „СЦЕНИЧНИ ИЗКУСТВА“ I</dc:title>
  <dc:creator>Horeografiq</dc:creator>
  <cp:lastModifiedBy>Ивайло С. Бинев</cp:lastModifiedBy>
  <cp:revision>77</cp:revision>
  <dcterms:created xsi:type="dcterms:W3CDTF">2019-04-08T08:21:05Z</dcterms:created>
  <dcterms:modified xsi:type="dcterms:W3CDTF">2022-05-18T15:17:44Z</dcterms:modified>
</cp:coreProperties>
</file>