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7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13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5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52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3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5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2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4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2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8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9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84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9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7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32A15E-A40A-4E28-92E4-4C699026C4F4}" type="datetimeFigureOut">
              <a:rPr lang="tr-TR" smtClean="0"/>
              <a:t>26.03.2023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CE8F7B-2509-42FB-9DD3-0ECE33C095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84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4"/>
          <a:stretch/>
        </p:blipFill>
        <p:spPr>
          <a:xfrm>
            <a:off x="3160345" y="3903228"/>
            <a:ext cx="5932365" cy="1725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694" y="2929347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WAS/WERE</a:t>
            </a:r>
            <a:r>
              <a:rPr lang="tr-TR" dirty="0">
                <a:latin typeface="Comic Sans MS" panose="030F0702030302020204" pitchFamily="66" charset="0"/>
              </a:rPr>
              <a:t/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Past Simple Tense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9159" y="2769762"/>
            <a:ext cx="366147" cy="398490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3266686" y="2691201"/>
            <a:ext cx="8454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My </a:t>
            </a:r>
            <a:r>
              <a:rPr lang="tr-TR" sz="2800" b="1" dirty="0" err="1">
                <a:latin typeface="Comic Sans MS" panose="030F0702030302020204" pitchFamily="66" charset="0"/>
              </a:rPr>
              <a:t>friend</a:t>
            </a:r>
            <a:r>
              <a:rPr lang="tr-TR" sz="2800" b="1" dirty="0">
                <a:latin typeface="Comic Sans MS" panose="030F0702030302020204" pitchFamily="66" charset="0"/>
              </a:rPr>
              <a:t> is 6 </a:t>
            </a:r>
            <a:r>
              <a:rPr lang="tr-TR" sz="2800" b="1" dirty="0" err="1">
                <a:latin typeface="Comic Sans MS" panose="030F0702030302020204" pitchFamily="66" charset="0"/>
              </a:rPr>
              <a:t>years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old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now</a:t>
            </a:r>
            <a:r>
              <a:rPr lang="tr-TR" sz="2800" b="1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737946" y="5223177"/>
            <a:ext cx="805355" cy="41608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2127374" y="5134590"/>
            <a:ext cx="5912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He </a:t>
            </a:r>
            <a:r>
              <a:rPr lang="tr-TR" sz="2800" b="1" dirty="0" err="1">
                <a:latin typeface="Comic Sans MS" panose="030F0702030302020204" pitchFamily="66" charset="0"/>
              </a:rPr>
              <a:t>was</a:t>
            </a:r>
            <a:r>
              <a:rPr lang="tr-TR" sz="2800" b="1" dirty="0">
                <a:latin typeface="Comic Sans MS" panose="030F0702030302020204" pitchFamily="66" charset="0"/>
              </a:rPr>
              <a:t> 5 </a:t>
            </a:r>
            <a:r>
              <a:rPr lang="tr-TR" sz="2800" b="1" dirty="0" err="1">
                <a:latin typeface="Comic Sans MS" panose="030F0702030302020204" pitchFamily="66" charset="0"/>
              </a:rPr>
              <a:t>years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old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last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year</a:t>
            </a:r>
            <a:r>
              <a:rPr lang="tr-TR" sz="2800" b="1" dirty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di85ne67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4" y="940305"/>
            <a:ext cx="2278620" cy="2793586"/>
          </a:xfrm>
          <a:prstGeom prst="rect">
            <a:avLst/>
          </a:prstGeom>
        </p:spPr>
      </p:pic>
      <p:pic>
        <p:nvPicPr>
          <p:cNvPr id="7" name="Picture 6" descr="birthday-cake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6" y="3688791"/>
            <a:ext cx="2163633" cy="21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3" grpId="2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178" y="6226237"/>
            <a:ext cx="251835" cy="251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6216" y="5075403"/>
            <a:ext cx="695184" cy="42710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6932" y="4986537"/>
            <a:ext cx="659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anose="030F0702030302020204" pitchFamily="66" charset="0"/>
              </a:rPr>
              <a:t>The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weather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rainy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yesterday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656" y="5013638"/>
            <a:ext cx="420282" cy="372799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1963" y="4969206"/>
            <a:ext cx="3267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latin typeface="Comic Sans MS" panose="030F0702030302020204" pitchFamily="66" charset="0"/>
              </a:rPr>
              <a:t>It</a:t>
            </a:r>
            <a:r>
              <a:rPr lang="tr-TR" sz="2400" b="1" dirty="0">
                <a:latin typeface="Comic Sans MS" panose="030F0702030302020204" pitchFamily="66" charset="0"/>
              </a:rPr>
              <a:t> is </a:t>
            </a:r>
            <a:r>
              <a:rPr lang="tr-TR" sz="2400" b="1" dirty="0" err="1">
                <a:latin typeface="Comic Sans MS" panose="030F0702030302020204" pitchFamily="66" charset="0"/>
              </a:rPr>
              <a:t>sunny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today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1228428520667582858sivvus_weather_symbols_4.svg.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90" y="1357023"/>
            <a:ext cx="3660604" cy="3117610"/>
          </a:xfrm>
          <a:prstGeom prst="rect">
            <a:avLst/>
          </a:prstGeom>
        </p:spPr>
      </p:pic>
      <p:pic>
        <p:nvPicPr>
          <p:cNvPr id="8" name="Picture 7" descr="5-Free-Summer-Clipart-Illustration-Of-A-Happy-Smiling-Su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77" y="1019002"/>
            <a:ext cx="3657722" cy="30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7455" y="4741687"/>
            <a:ext cx="588281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24679" y="4695547"/>
            <a:ext cx="513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He </a:t>
            </a:r>
            <a:r>
              <a:rPr lang="tr-TR" sz="2400" b="1" dirty="0" err="1">
                <a:latin typeface="Comic Sans MS" panose="030F0702030302020204" pitchFamily="66" charset="0"/>
              </a:rPr>
              <a:t>was</a:t>
            </a:r>
            <a:r>
              <a:rPr lang="tr-TR" sz="2400" b="1" dirty="0">
                <a:latin typeface="Comic Sans MS" panose="030F0702030302020204" pitchFamily="66" charset="0"/>
              </a:rPr>
              <a:t> a </a:t>
            </a:r>
            <a:r>
              <a:rPr lang="tr-TR" sz="2400" b="1" dirty="0" err="1">
                <a:latin typeface="Comic Sans MS" panose="030F0702030302020204" pitchFamily="66" charset="0"/>
              </a:rPr>
              <a:t>student</a:t>
            </a:r>
            <a:r>
              <a:rPr lang="tr-TR" sz="2400" b="1" dirty="0">
                <a:latin typeface="Comic Sans MS" panose="030F0702030302020204" pitchFamily="66" charset="0"/>
              </a:rPr>
              <a:t> ten </a:t>
            </a:r>
            <a:r>
              <a:rPr lang="tr-TR" sz="2400" b="1" dirty="0" err="1">
                <a:latin typeface="Comic Sans MS" panose="030F0702030302020204" pitchFamily="66" charset="0"/>
              </a:rPr>
              <a:t>years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ago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7768" y="4758947"/>
            <a:ext cx="289449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08215" y="4741687"/>
            <a:ext cx="4086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He is a </a:t>
            </a:r>
            <a:r>
              <a:rPr lang="tr-TR" sz="2400" b="1" dirty="0" err="1">
                <a:latin typeface="Comic Sans MS" panose="030F0702030302020204" pitchFamily="66" charset="0"/>
              </a:rPr>
              <a:t>teacher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now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 descr="Untitled2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05" y="1578062"/>
            <a:ext cx="5790814" cy="3078275"/>
          </a:xfrm>
          <a:prstGeom prst="rect">
            <a:avLst/>
          </a:prstGeom>
        </p:spPr>
      </p:pic>
      <p:pic>
        <p:nvPicPr>
          <p:cNvPr id="7" name="Picture 6" descr="Untitled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9" y="2103102"/>
            <a:ext cx="5132490" cy="23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763" y="5143730"/>
            <a:ext cx="588281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06455" y="5101054"/>
            <a:ext cx="488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latin typeface="Comic Sans MS" panose="030F0702030302020204" pitchFamily="66" charset="0"/>
              </a:rPr>
              <a:t>I was  </a:t>
            </a:r>
            <a:r>
              <a:rPr lang="en-US" sz="2400" b="1" dirty="0">
                <a:latin typeface="Comic Sans MS" panose="030F0702030302020204" pitchFamily="66" charset="0"/>
              </a:rPr>
              <a:t>chubby</a:t>
            </a:r>
            <a:r>
              <a:rPr lang="tr-TR" sz="2400" b="1" dirty="0">
                <a:latin typeface="Comic Sans MS" panose="030F0702030302020204" pitchFamily="66" charset="0"/>
              </a:rPr>
              <a:t> when I was young.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9132" y="5147246"/>
            <a:ext cx="429525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38621" y="5120576"/>
            <a:ext cx="306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 </a:t>
            </a:r>
            <a:r>
              <a:rPr lang="tr-TR" sz="2400" b="1" dirty="0">
                <a:latin typeface="Comic Sans MS" panose="030F0702030302020204" pitchFamily="66" charset="0"/>
              </a:rPr>
              <a:t>I am </a:t>
            </a:r>
            <a:r>
              <a:rPr lang="tr-TR" sz="2400" b="1" dirty="0" err="1">
                <a:latin typeface="Comic Sans MS" panose="030F0702030302020204" pitchFamily="66" charset="0"/>
              </a:rPr>
              <a:t>slim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atin typeface="Comic Sans MS" panose="030F0702030302020204" pitchFamily="66" charset="0"/>
              </a:rPr>
              <a:t>now</a:t>
            </a:r>
            <a:r>
              <a:rPr lang="tr-TR" sz="2400" b="1" dirty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Ekran Resmi 2014-11-10 10.57.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1" y="1188967"/>
            <a:ext cx="3137912" cy="3867844"/>
          </a:xfrm>
          <a:prstGeom prst="rect">
            <a:avLst/>
          </a:prstGeom>
        </p:spPr>
      </p:pic>
      <p:pic>
        <p:nvPicPr>
          <p:cNvPr id="7" name="Picture 6" descr="Ekran Resmi 2014-11-10 11.10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18" y="1103517"/>
            <a:ext cx="2993600" cy="40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9200" y="2098831"/>
            <a:ext cx="12239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>
            <a:off x="1891022" y="2098829"/>
            <a:ext cx="433388" cy="1944688"/>
          </a:xfrm>
          <a:prstGeom prst="rightBrace">
            <a:avLst>
              <a:gd name="adj1" fmla="val 37393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4" name="AutoShape 6"/>
          <p:cNvSpPr>
            <a:spLocks/>
          </p:cNvSpPr>
          <p:nvPr/>
        </p:nvSpPr>
        <p:spPr bwMode="auto">
          <a:xfrm>
            <a:off x="2129733" y="4635557"/>
            <a:ext cx="433388" cy="1441450"/>
          </a:xfrm>
          <a:prstGeom prst="rightBrace">
            <a:avLst>
              <a:gd name="adj1" fmla="val 27717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93444" y="2774516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was/wasn’t </a:t>
            </a:r>
            <a:r>
              <a:rPr lang="tr-TR" altLang="tr-TR" sz="2800" dirty="0">
                <a:latin typeface="Comic Sans MS" panose="030F0702030302020204" pitchFamily="66" charset="0"/>
              </a:rPr>
              <a:t>at school yesterday.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0" descr="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23" y="3261332"/>
            <a:ext cx="1287462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393442" y="1493825"/>
            <a:ext cx="87847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avie" panose="04040805050809020602" pitchFamily="82" charset="0"/>
              </a:rPr>
              <a:t>POSITIVE &amp; NEGATIVE FORM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06507" y="5114188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were/weren’t </a:t>
            </a:r>
            <a:r>
              <a:rPr lang="tr-TR" altLang="tr-TR" sz="2800" dirty="0">
                <a:latin typeface="Comic Sans MS" panose="030F0702030302020204" pitchFamily="66" charset="0"/>
              </a:rPr>
              <a:t>at the beach last week.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9" name="Picture 21" descr="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02" y="4799072"/>
            <a:ext cx="1839912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4047165" y="767135"/>
            <a:ext cx="3925763" cy="665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1100" b="1" kern="1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WAS/WERE</a:t>
            </a:r>
          </a:p>
        </p:txBody>
      </p:sp>
    </p:spTree>
    <p:extLst>
      <p:ext uri="{BB962C8B-B14F-4D97-AF65-F5344CB8AC3E}">
        <p14:creationId xmlns:p14="http://schemas.microsoft.com/office/powerpoint/2010/main" val="26883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266951" y="1562468"/>
            <a:ext cx="122396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200" dirty="0">
                <a:latin typeface="Comic Sans MS" panose="030F0702030302020204" pitchFamily="66" charset="0"/>
              </a:rPr>
              <a:t>I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She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It</a:t>
            </a:r>
          </a:p>
          <a:p>
            <a:endParaRPr lang="tr-TR" altLang="tr-TR" sz="3200" dirty="0">
              <a:latin typeface="Comic Sans MS" panose="030F0702030302020204" pitchFamily="66" charset="0"/>
            </a:endParaRPr>
          </a:p>
          <a:p>
            <a:r>
              <a:rPr lang="tr-TR" altLang="tr-TR" sz="3200" dirty="0">
                <a:latin typeface="Comic Sans MS" panose="030F0702030302020204" pitchFamily="66" charset="0"/>
              </a:rPr>
              <a:t>We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You</a:t>
            </a:r>
          </a:p>
          <a:p>
            <a:r>
              <a:rPr lang="tr-TR" altLang="tr-TR" sz="3200" dirty="0">
                <a:latin typeface="Comic Sans MS" panose="030F0702030302020204" pitchFamily="66" charset="0"/>
              </a:rPr>
              <a:t>They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15572" y="2389738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hungry?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sp>
        <p:nvSpPr>
          <p:cNvPr id="4" name="AutoShape 8"/>
          <p:cNvSpPr>
            <a:spLocks/>
          </p:cNvSpPr>
          <p:nvPr/>
        </p:nvSpPr>
        <p:spPr bwMode="auto">
          <a:xfrm>
            <a:off x="3101877" y="1685557"/>
            <a:ext cx="433387" cy="1873250"/>
          </a:xfrm>
          <a:prstGeom prst="rightBrace">
            <a:avLst>
              <a:gd name="adj1" fmla="val 36020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5" name="AutoShape 9"/>
          <p:cNvSpPr>
            <a:spLocks/>
          </p:cNvSpPr>
          <p:nvPr/>
        </p:nvSpPr>
        <p:spPr bwMode="auto">
          <a:xfrm>
            <a:off x="3318749" y="3866322"/>
            <a:ext cx="315160" cy="1653218"/>
          </a:xfrm>
          <a:prstGeom prst="rightBrace">
            <a:avLst>
              <a:gd name="adj1" fmla="val 36020"/>
              <a:gd name="adj2" fmla="val 5000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r-TR" altLang="tr-TR">
              <a:latin typeface="Comic Sans MS" panose="030F0702030302020204" pitchFamily="66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23400" y="2114352"/>
            <a:ext cx="36674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Comic Sans MS" panose="030F0702030302020204" pitchFamily="66" charset="0"/>
              </a:rPr>
              <a:t>Yes, she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Comic Sans MS" panose="030F0702030302020204" pitchFamily="66" charset="0"/>
              </a:rPr>
              <a:t>No,she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wasn’t.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729925" y="4391353"/>
            <a:ext cx="59650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800" dirty="0">
                <a:latin typeface="Comic Sans MS" panose="030F0702030302020204" pitchFamily="66" charset="0"/>
              </a:rPr>
              <a:t>at the theatre last weekend?</a:t>
            </a:r>
            <a:endParaRPr lang="en-US" altLang="tr-TR" sz="2800" dirty="0">
              <a:latin typeface="Comic Sans MS" panose="030F0702030302020204" pitchFamily="66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16688" y="4652963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altLang="tr-TR"/>
          </a:p>
        </p:txBody>
      </p:sp>
      <p:pic>
        <p:nvPicPr>
          <p:cNvPr id="9" name="Picture 15" descr="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894" y="4547393"/>
            <a:ext cx="1871663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563359" y="2396883"/>
            <a:ext cx="647700" cy="504825"/>
          </a:xfrm>
          <a:prstGeom prst="notchedRightArrow">
            <a:avLst>
              <a:gd name="adj1" fmla="val 50000"/>
              <a:gd name="adj2" fmla="val 320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692027" y="4547395"/>
            <a:ext cx="647700" cy="504825"/>
          </a:xfrm>
          <a:prstGeom prst="notchedRightArrow">
            <a:avLst>
              <a:gd name="adj1" fmla="val 50000"/>
              <a:gd name="adj2" fmla="val 320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140202" y="633414"/>
            <a:ext cx="47529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avie" panose="04040805050809020602" pitchFamily="82" charset="0"/>
              </a:rPr>
              <a:t>QUESTION FORM</a:t>
            </a:r>
          </a:p>
        </p:txBody>
      </p:sp>
      <p:pic>
        <p:nvPicPr>
          <p:cNvPr id="13" name="Picture 16" descr="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4" y="633412"/>
            <a:ext cx="1291568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070" y="2382595"/>
            <a:ext cx="108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4156" y="4570708"/>
            <a:ext cx="122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722550" y="4914575"/>
            <a:ext cx="25923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Comic Sans MS" panose="030F0702030302020204" pitchFamily="66" charset="0"/>
              </a:rPr>
              <a:t>Yes, we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Comic Sans MS" panose="030F0702030302020204" pitchFamily="66" charset="0"/>
              </a:rPr>
              <a:t>No,we </a:t>
            </a:r>
            <a:r>
              <a:rPr lang="tr-TR" altLang="tr-T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weren’t.</a:t>
            </a:r>
          </a:p>
        </p:txBody>
      </p:sp>
    </p:spTree>
    <p:extLst>
      <p:ext uri="{BB962C8B-B14F-4D97-AF65-F5344CB8AC3E}">
        <p14:creationId xmlns:p14="http://schemas.microsoft.com/office/powerpoint/2010/main" val="7645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2"/>
            <a:ext cx="6815669" cy="1116768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THERE WAS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THERE WERE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2987900"/>
            <a:ext cx="7432261" cy="329363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There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was</a:t>
            </a:r>
            <a:r>
              <a:rPr lang="en-US" sz="2800" dirty="0">
                <a:latin typeface="Comic Sans MS" panose="030F0702030302020204" pitchFamily="66" charset="0"/>
              </a:rPr>
              <a:t> an interesting film last night.</a:t>
            </a:r>
          </a:p>
          <a:p>
            <a:pPr algn="l"/>
            <a:endParaRPr lang="en-US" sz="2800" dirty="0">
              <a:latin typeface="Comic Sans MS" panose="030F0702030302020204" pitchFamily="66" charset="0"/>
            </a:endParaRPr>
          </a:p>
          <a:p>
            <a:pPr algn="l"/>
            <a:r>
              <a:rPr lang="en-US" sz="2800" dirty="0">
                <a:latin typeface="Comic Sans MS" panose="030F0702030302020204" pitchFamily="66" charset="0"/>
              </a:rPr>
              <a:t>There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r>
              <a:rPr lang="en-US" sz="2800" dirty="0">
                <a:latin typeface="Comic Sans MS" panose="030F0702030302020204" pitchFamily="66" charset="0"/>
              </a:rPr>
              <a:t> many students at the concert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algn="l"/>
            <a:endParaRPr lang="en-US" sz="2800" dirty="0">
              <a:latin typeface="Comic Sans MS" panose="030F0702030302020204" pitchFamily="66" charset="0"/>
            </a:endParaRPr>
          </a:p>
          <a:p>
            <a:pPr algn="l"/>
            <a:r>
              <a:rPr lang="en-US" sz="2800" dirty="0"/>
              <a:t>Using </a:t>
            </a:r>
            <a:r>
              <a:rPr lang="en-US" sz="2800" b="1" i="1" dirty="0">
                <a:solidFill>
                  <a:srgbClr val="FF0000"/>
                </a:solidFill>
              </a:rPr>
              <a:t>there was</a:t>
            </a:r>
            <a:r>
              <a:rPr lang="en-US" sz="2800" b="1" dirty="0"/>
              <a:t> </a:t>
            </a:r>
            <a:r>
              <a:rPr lang="en-US" sz="2800" dirty="0"/>
              <a:t>or </a:t>
            </a:r>
            <a:r>
              <a:rPr lang="en-US" sz="2800" b="1" i="1" dirty="0">
                <a:solidFill>
                  <a:srgbClr val="FF0000"/>
                </a:solidFill>
              </a:rPr>
              <a:t>there were</a:t>
            </a:r>
            <a:r>
              <a:rPr lang="en-US" sz="2800" dirty="0"/>
              <a:t> depends on the </a:t>
            </a:r>
            <a:r>
              <a:rPr lang="en-US" sz="2800" b="1" i="1" dirty="0"/>
              <a:t>subject</a:t>
            </a:r>
            <a:r>
              <a:rPr lang="en-US" sz="2800" dirty="0"/>
              <a:t> of the </a:t>
            </a:r>
            <a:r>
              <a:rPr lang="en-US" sz="2800" dirty="0" smtClean="0"/>
              <a:t>sentence. If </a:t>
            </a:r>
            <a:r>
              <a:rPr lang="en-US" sz="2800" dirty="0"/>
              <a:t>the subject is singular, use </a:t>
            </a:r>
            <a:r>
              <a:rPr lang="en-US" sz="2800" b="1" i="1" dirty="0">
                <a:solidFill>
                  <a:srgbClr val="FF0000"/>
                </a:solidFill>
              </a:rPr>
              <a:t>was.</a:t>
            </a:r>
            <a:r>
              <a:rPr lang="en-US" sz="2800" i="1" dirty="0"/>
              <a:t> </a:t>
            </a:r>
            <a:r>
              <a:rPr lang="en-US" sz="2800" dirty="0"/>
              <a:t>If it’s </a:t>
            </a:r>
            <a:r>
              <a:rPr lang="en-US" sz="2800" i="1" dirty="0"/>
              <a:t>plural, </a:t>
            </a:r>
            <a:r>
              <a:rPr lang="en-US" sz="2800" dirty="0"/>
              <a:t>use </a:t>
            </a:r>
            <a:r>
              <a:rPr lang="en-US" sz="2800" b="1" i="1" dirty="0">
                <a:solidFill>
                  <a:srgbClr val="FF0000"/>
                </a:solidFill>
              </a:rPr>
              <a:t>were.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/>
          <p:cNvSpPr txBox="1"/>
          <p:nvPr/>
        </p:nvSpPr>
        <p:spPr>
          <a:xfrm>
            <a:off x="1227503" y="1482008"/>
            <a:ext cx="1124324" cy="45883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3" name="BlokTextu 4"/>
          <p:cNvSpPr txBox="1"/>
          <p:nvPr/>
        </p:nvSpPr>
        <p:spPr>
          <a:xfrm>
            <a:off x="2510549" y="1482193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3867871" y="1482193"/>
            <a:ext cx="142876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r>
              <a:rPr lang="en-US" sz="2400" b="1" dirty="0" err="1">
                <a:latin typeface="Comic Sans MS" pitchFamily="66" charset="0"/>
              </a:rPr>
              <a:t>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2510572" y="1482210"/>
            <a:ext cx="1214425" cy="4619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wasn’t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439111" y="2696639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796435" y="2696639"/>
            <a:ext cx="12344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1153257" y="2696637"/>
            <a:ext cx="1142978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1135918" y="4808148"/>
            <a:ext cx="664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dirty="0">
                <a:latin typeface="Comic Sans MS" panose="030F0702030302020204" pitchFamily="66" charset="0"/>
              </a:rPr>
              <a:t>M</a:t>
            </a:r>
            <a:r>
              <a:rPr lang="en-US" altLang="tr-TR" sz="2400" dirty="0">
                <a:latin typeface="Comic Sans MS" panose="030F0702030302020204" pitchFamily="66" charset="0"/>
              </a:rPr>
              <a:t>y friends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at school.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5" name="BlokTextu 5"/>
          <p:cNvSpPr txBox="1"/>
          <p:nvPr/>
        </p:nvSpPr>
        <p:spPr>
          <a:xfrm>
            <a:off x="2439113" y="5411283"/>
            <a:ext cx="1214995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6" name="BlokTextu 6"/>
          <p:cNvSpPr txBox="1"/>
          <p:nvPr/>
        </p:nvSpPr>
        <p:spPr>
          <a:xfrm>
            <a:off x="1081789" y="5411283"/>
            <a:ext cx="1264668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7" name="BlokTextu 7"/>
          <p:cNvSpPr txBox="1"/>
          <p:nvPr/>
        </p:nvSpPr>
        <p:spPr>
          <a:xfrm>
            <a:off x="3751522" y="5406809"/>
            <a:ext cx="1282904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8" name="BlokTextu 8"/>
          <p:cNvSpPr txBox="1">
            <a:spLocks noChangeArrowheads="1"/>
          </p:cNvSpPr>
          <p:nvPr/>
        </p:nvSpPr>
        <p:spPr bwMode="auto">
          <a:xfrm>
            <a:off x="2439134" y="5411272"/>
            <a:ext cx="1214425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/>
          </a:p>
        </p:txBody>
      </p:sp>
      <p:sp>
        <p:nvSpPr>
          <p:cNvPr id="20" name="BlokTextu 4"/>
          <p:cNvSpPr txBox="1">
            <a:spLocks noChangeArrowheads="1"/>
          </p:cNvSpPr>
          <p:nvPr/>
        </p:nvSpPr>
        <p:spPr bwMode="auto">
          <a:xfrm>
            <a:off x="1224695" y="3411024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</a:t>
            </a:r>
            <a:r>
              <a:rPr lang="en-US" altLang="tr-TR" sz="2400">
                <a:latin typeface="Comic Sans MS" panose="030F0702030302020204" pitchFamily="66" charset="0"/>
              </a:rPr>
              <a:t>happy, because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1" name="BlokTextu 4"/>
          <p:cNvSpPr txBox="1">
            <a:spLocks noChangeArrowheads="1"/>
          </p:cNvSpPr>
          <p:nvPr/>
        </p:nvSpPr>
        <p:spPr bwMode="auto">
          <a:xfrm>
            <a:off x="1224695" y="2125149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</a:t>
            </a:r>
            <a:r>
              <a:rPr lang="en-US" altLang="tr-TR" sz="2400">
                <a:latin typeface="Comic Sans MS" panose="030F0702030302020204" pitchFamily="66" charset="0"/>
              </a:rPr>
              <a:t>at school.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2" name="BlokTextu 4"/>
          <p:cNvSpPr txBox="1">
            <a:spLocks noChangeArrowheads="1"/>
          </p:cNvSpPr>
          <p:nvPr/>
        </p:nvSpPr>
        <p:spPr bwMode="auto">
          <a:xfrm>
            <a:off x="1224696" y="982149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I __________ at home yesterday.</a:t>
            </a:r>
          </a:p>
        </p:txBody>
      </p:sp>
      <p:sp>
        <p:nvSpPr>
          <p:cNvPr id="24" name="BlokTextu 6"/>
          <p:cNvSpPr txBox="1"/>
          <p:nvPr/>
        </p:nvSpPr>
        <p:spPr>
          <a:xfrm>
            <a:off x="2439111" y="3911085"/>
            <a:ext cx="121444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5" name="BlokTextu 7"/>
          <p:cNvSpPr txBox="1"/>
          <p:nvPr/>
        </p:nvSpPr>
        <p:spPr>
          <a:xfrm>
            <a:off x="3724997" y="3911085"/>
            <a:ext cx="1234493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6" name="BlokTextu 8"/>
          <p:cNvSpPr txBox="1">
            <a:spLocks noChangeArrowheads="1"/>
          </p:cNvSpPr>
          <p:nvPr/>
        </p:nvSpPr>
        <p:spPr bwMode="auto">
          <a:xfrm>
            <a:off x="1135917" y="3910528"/>
            <a:ext cx="119323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/>
          </a:p>
        </p:txBody>
      </p:sp>
      <p:pic>
        <p:nvPicPr>
          <p:cNvPr id="27" name="Picture 58" descr="Clipart Happy Diverse School Kids Waving - Royalty Free Vector Illustration by BNP Design Stud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6"/>
          <a:stretch/>
        </p:blipFill>
        <p:spPr bwMode="auto">
          <a:xfrm>
            <a:off x="8185254" y="982147"/>
            <a:ext cx="3075353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9636 -0.0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0.06319 -0.108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9236 -0.14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5538 -0.107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8" grpId="0" animBg="1"/>
      <p:bldP spid="18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4"/>
          <p:cNvSpPr txBox="1"/>
          <p:nvPr/>
        </p:nvSpPr>
        <p:spPr>
          <a:xfrm>
            <a:off x="2338656" y="1372876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3841381" y="1372876"/>
            <a:ext cx="121482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1099885" y="1363243"/>
            <a:ext cx="1071562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28105" y="3847484"/>
            <a:ext cx="116663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055611" y="3848224"/>
            <a:ext cx="1214447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868552" y="3848224"/>
            <a:ext cx="1234493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368999" y="3829671"/>
            <a:ext cx="1267134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</a:t>
            </a:r>
            <a:r>
              <a:rPr lang="en-US" altLang="tr-TR" sz="2400" dirty="0"/>
              <a:t>’t</a:t>
            </a:r>
            <a:endParaRPr lang="sk-SK" altLang="tr-TR" sz="2400" dirty="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690091" y="1988710"/>
            <a:ext cx="500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He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with h</a:t>
            </a:r>
            <a:r>
              <a:rPr lang="sk-SK" altLang="tr-TR" sz="2400" dirty="0">
                <a:latin typeface="Comic Sans MS" panose="030F0702030302020204" pitchFamily="66" charset="0"/>
              </a:rPr>
              <a:t>is</a:t>
            </a:r>
            <a:r>
              <a:rPr lang="en-US" altLang="tr-TR" sz="2400" dirty="0">
                <a:latin typeface="Comic Sans MS" panose="030F0702030302020204" pitchFamily="66" charset="0"/>
              </a:rPr>
              <a:t> dad.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2" name="BlokTextu 6"/>
          <p:cNvSpPr txBox="1"/>
          <p:nvPr/>
        </p:nvSpPr>
        <p:spPr>
          <a:xfrm>
            <a:off x="957001" y="5222880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wasn</a:t>
            </a:r>
            <a:r>
              <a:rPr lang="en-US" altLang="tr-TR" sz="2400">
                <a:latin typeface="Comic Sans MS" panose="030F0702030302020204" pitchFamily="66" charset="0"/>
              </a:rPr>
              <a:t>’t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13" name="BlokTextu 7"/>
          <p:cNvSpPr txBox="1"/>
          <p:nvPr/>
        </p:nvSpPr>
        <p:spPr>
          <a:xfrm>
            <a:off x="3841379" y="5222880"/>
            <a:ext cx="135732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 err="1">
                <a:latin typeface="Comic Sans MS" pitchFamily="66" charset="0"/>
              </a:rPr>
              <a:t>eren’t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4" name="BlokTextu 8"/>
          <p:cNvSpPr txBox="1">
            <a:spLocks noChangeArrowheads="1"/>
          </p:cNvSpPr>
          <p:nvPr/>
        </p:nvSpPr>
        <p:spPr bwMode="auto">
          <a:xfrm>
            <a:off x="2349806" y="5228200"/>
            <a:ext cx="1226584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/>
          </a:p>
        </p:txBody>
      </p:sp>
      <p:sp>
        <p:nvSpPr>
          <p:cNvPr id="19" name="BlokTextu 4"/>
          <p:cNvSpPr txBox="1">
            <a:spLocks noChangeArrowheads="1"/>
          </p:cNvSpPr>
          <p:nvPr/>
        </p:nvSpPr>
        <p:spPr bwMode="auto">
          <a:xfrm>
            <a:off x="725367" y="785677"/>
            <a:ext cx="731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>
                <a:latin typeface="Comic Sans MS" panose="030F0702030302020204" pitchFamily="66" charset="0"/>
              </a:rPr>
              <a:t>Tom __________ i</a:t>
            </a:r>
            <a:r>
              <a:rPr lang="en-US" altLang="tr-TR" sz="2400">
                <a:latin typeface="Comic Sans MS" panose="030F0702030302020204" pitchFamily="66" charset="0"/>
              </a:rPr>
              <a:t>n the playground last week.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1" name="BlokTextu 22"/>
          <p:cNvSpPr txBox="1"/>
          <p:nvPr/>
        </p:nvSpPr>
        <p:spPr>
          <a:xfrm>
            <a:off x="2338656" y="2561707"/>
            <a:ext cx="121444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2" name="BlokTextu 23"/>
          <p:cNvSpPr txBox="1"/>
          <p:nvPr/>
        </p:nvSpPr>
        <p:spPr>
          <a:xfrm>
            <a:off x="3841381" y="2561707"/>
            <a:ext cx="121482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3" name="BlokTextu 8"/>
          <p:cNvSpPr txBox="1">
            <a:spLocks noChangeArrowheads="1"/>
          </p:cNvSpPr>
          <p:nvPr/>
        </p:nvSpPr>
        <p:spPr bwMode="auto">
          <a:xfrm>
            <a:off x="1124210" y="2561717"/>
            <a:ext cx="1071563" cy="4619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4" name="BlokTextu 4"/>
          <p:cNvSpPr txBox="1">
            <a:spLocks noChangeArrowheads="1"/>
          </p:cNvSpPr>
          <p:nvPr/>
        </p:nvSpPr>
        <p:spPr bwMode="auto">
          <a:xfrm>
            <a:off x="725367" y="4532360"/>
            <a:ext cx="5795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He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on the </a:t>
            </a:r>
            <a:r>
              <a:rPr lang="sk-SK" altLang="tr-TR" sz="2400" dirty="0">
                <a:latin typeface="Comic Sans MS" panose="030F0702030302020204" pitchFamily="66" charset="0"/>
              </a:rPr>
              <a:t>swing</a:t>
            </a:r>
            <a:r>
              <a:rPr lang="en-US" altLang="tr-TR" sz="2400" dirty="0">
                <a:latin typeface="Comic Sans MS" panose="030F0702030302020204" pitchFamily="66" charset="0"/>
              </a:rPr>
              <a:t>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25" name="BlokTextu 4"/>
          <p:cNvSpPr txBox="1">
            <a:spLocks noChangeArrowheads="1"/>
          </p:cNvSpPr>
          <p:nvPr/>
        </p:nvSpPr>
        <p:spPr bwMode="auto">
          <a:xfrm>
            <a:off x="725366" y="3227516"/>
            <a:ext cx="687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Tom</a:t>
            </a:r>
            <a:r>
              <a:rPr lang="en-US" altLang="tr-TR" sz="2400" dirty="0">
                <a:latin typeface="Comic Sans MS" panose="030F0702030302020204" pitchFamily="66" charset="0"/>
              </a:rPr>
              <a:t>’s mum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in the playground.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pic>
        <p:nvPicPr>
          <p:cNvPr id="26" name="Picture 60" descr="Dad Swinging with His Son - Royalty Free Clipart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03" y="1884956"/>
            <a:ext cx="367188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22344 -0.0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5221E-6 L -0.23125 -0.108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5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6076 -0.13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3611 -0.098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4" grpId="0" animBg="1"/>
      <p:bldP spid="14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3"/>
          <p:cNvSpPr txBox="1"/>
          <p:nvPr/>
        </p:nvSpPr>
        <p:spPr>
          <a:xfrm>
            <a:off x="3639010" y="1396949"/>
            <a:ext cx="1124324" cy="4588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3" name="BlokTextu 4"/>
          <p:cNvSpPr txBox="1"/>
          <p:nvPr/>
        </p:nvSpPr>
        <p:spPr>
          <a:xfrm>
            <a:off x="2281687" y="1396932"/>
            <a:ext cx="121444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omic Sans MS" pitchFamily="66" charset="0"/>
              </a:rPr>
              <a:t>is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4" name="BlokTextu 5"/>
          <p:cNvSpPr txBox="1"/>
          <p:nvPr/>
        </p:nvSpPr>
        <p:spPr>
          <a:xfrm>
            <a:off x="924367" y="1396949"/>
            <a:ext cx="1214825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3567585" y="1396965"/>
            <a:ext cx="1285875" cy="461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98307" y="3800091"/>
            <a:ext cx="1214446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11247" y="3800091"/>
            <a:ext cx="1401902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r>
              <a:rPr lang="en-US" sz="2400" b="1" dirty="0" err="1">
                <a:latin typeface="Comic Sans MS" pitchFamily="66" charset="0"/>
              </a:rPr>
              <a:t>n’t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2276856" y="3807132"/>
            <a:ext cx="1214446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are</a:t>
            </a:r>
            <a:endParaRPr lang="sk-SK" altLang="tr-TR" sz="2400" dirty="0"/>
          </a:p>
        </p:txBody>
      </p:sp>
      <p:sp>
        <p:nvSpPr>
          <p:cNvPr id="10" name="BlokTextu 4"/>
          <p:cNvSpPr txBox="1">
            <a:spLocks noChangeArrowheads="1"/>
          </p:cNvSpPr>
          <p:nvPr/>
        </p:nvSpPr>
        <p:spPr bwMode="auto">
          <a:xfrm>
            <a:off x="683206" y="2012087"/>
            <a:ext cx="671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There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elephants in the ZOO.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5" name="BlokTextu 5"/>
          <p:cNvSpPr txBox="1"/>
          <p:nvPr/>
        </p:nvSpPr>
        <p:spPr>
          <a:xfrm>
            <a:off x="3683631" y="4949837"/>
            <a:ext cx="128588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6" name="BlokTextu 6"/>
          <p:cNvSpPr txBox="1"/>
          <p:nvPr/>
        </p:nvSpPr>
        <p:spPr>
          <a:xfrm>
            <a:off x="826111" y="4949837"/>
            <a:ext cx="1264668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7" name="BlokTextu 7"/>
          <p:cNvSpPr txBox="1"/>
          <p:nvPr/>
        </p:nvSpPr>
        <p:spPr>
          <a:xfrm>
            <a:off x="2254871" y="4949837"/>
            <a:ext cx="128290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8" name="BlokTextu 8"/>
          <p:cNvSpPr txBox="1">
            <a:spLocks noChangeArrowheads="1"/>
          </p:cNvSpPr>
          <p:nvPr/>
        </p:nvSpPr>
        <p:spPr bwMode="auto">
          <a:xfrm>
            <a:off x="3683641" y="4949826"/>
            <a:ext cx="1429508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weren’t</a:t>
            </a:r>
            <a:endParaRPr lang="sk-SK" altLang="tr-TR" sz="2400"/>
          </a:p>
        </p:txBody>
      </p:sp>
      <p:sp>
        <p:nvSpPr>
          <p:cNvPr id="19" name="BlokTextu 4"/>
          <p:cNvSpPr txBox="1">
            <a:spLocks noChangeArrowheads="1"/>
          </p:cNvSpPr>
          <p:nvPr/>
        </p:nvSpPr>
        <p:spPr bwMode="auto">
          <a:xfrm>
            <a:off x="754643" y="801653"/>
            <a:ext cx="831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Sally and Tom</a:t>
            </a:r>
            <a:r>
              <a:rPr lang="sk-SK" altLang="tr-TR" sz="2400">
                <a:latin typeface="Comic Sans MS" panose="030F0702030302020204" pitchFamily="66" charset="0"/>
              </a:rPr>
              <a:t> __________ </a:t>
            </a:r>
            <a:r>
              <a:rPr lang="en-US" altLang="tr-TR" sz="2400">
                <a:latin typeface="Comic Sans MS" panose="030F0702030302020204" pitchFamily="66" charset="0"/>
              </a:rPr>
              <a:t>in the ZOO last weekend.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20" name="BlokTextu 21"/>
          <p:cNvSpPr txBox="1"/>
          <p:nvPr/>
        </p:nvSpPr>
        <p:spPr>
          <a:xfrm>
            <a:off x="2251861" y="2610139"/>
            <a:ext cx="1124324" cy="4588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1" name="BlokTextu 22"/>
          <p:cNvSpPr txBox="1"/>
          <p:nvPr/>
        </p:nvSpPr>
        <p:spPr>
          <a:xfrm>
            <a:off x="3466309" y="2610139"/>
            <a:ext cx="1428761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ere</a:t>
            </a:r>
            <a:r>
              <a:rPr lang="sk-SK" sz="2400" b="1" dirty="0">
                <a:latin typeface="Comic Sans MS" pitchFamily="66" charset="0"/>
              </a:rPr>
              <a:t>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2" name="BlokTextu 23"/>
          <p:cNvSpPr txBox="1"/>
          <p:nvPr/>
        </p:nvSpPr>
        <p:spPr>
          <a:xfrm>
            <a:off x="894540" y="2610139"/>
            <a:ext cx="1214825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>
                <a:latin typeface="Comic Sans MS" pitchFamily="66" charset="0"/>
              </a:rPr>
              <a:t>w</a:t>
            </a:r>
            <a:r>
              <a:rPr lang="en-US" sz="2400" b="1" dirty="0">
                <a:latin typeface="Comic Sans MS" pitchFamily="66" charset="0"/>
              </a:rPr>
              <a:t>as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23" name="BlokTextu 8"/>
          <p:cNvSpPr txBox="1">
            <a:spLocks noChangeArrowheads="1"/>
          </p:cNvSpPr>
          <p:nvPr/>
        </p:nvSpPr>
        <p:spPr bwMode="auto">
          <a:xfrm>
            <a:off x="2251884" y="2610147"/>
            <a:ext cx="1124303" cy="4619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25" name="BlokTextu 4"/>
          <p:cNvSpPr txBox="1">
            <a:spLocks noChangeArrowheads="1"/>
          </p:cNvSpPr>
          <p:nvPr/>
        </p:nvSpPr>
        <p:spPr bwMode="auto">
          <a:xfrm>
            <a:off x="826112" y="3252789"/>
            <a:ext cx="500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They</a:t>
            </a:r>
            <a:r>
              <a:rPr lang="sk-SK" altLang="tr-TR" sz="2400">
                <a:latin typeface="Comic Sans MS" panose="030F0702030302020204" pitchFamily="66" charset="0"/>
              </a:rPr>
              <a:t> __________ </a:t>
            </a:r>
            <a:r>
              <a:rPr lang="en-US" altLang="tr-TR" sz="2400">
                <a:latin typeface="Comic Sans MS" panose="030F0702030302020204" pitchFamily="66" charset="0"/>
              </a:rPr>
              <a:t>huge.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pic>
        <p:nvPicPr>
          <p:cNvPr id="26" name="Picture 58" descr="ZooCute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87" y="2703512"/>
            <a:ext cx="42068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BlokTextu 4"/>
          <p:cNvSpPr txBox="1">
            <a:spLocks noChangeArrowheads="1"/>
          </p:cNvSpPr>
          <p:nvPr/>
        </p:nvSpPr>
        <p:spPr bwMode="auto">
          <a:xfrm>
            <a:off x="754673" y="4395790"/>
            <a:ext cx="6450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But the children</a:t>
            </a:r>
            <a:r>
              <a:rPr lang="sk-SK" altLang="tr-TR" sz="2400" dirty="0">
                <a:latin typeface="Comic Sans MS" panose="030F0702030302020204" pitchFamily="66" charset="0"/>
              </a:rPr>
              <a:t> _________ </a:t>
            </a:r>
            <a:r>
              <a:rPr lang="en-US" altLang="tr-TR" sz="2400" dirty="0">
                <a:latin typeface="Comic Sans MS" panose="030F0702030302020204" pitchFamily="66" charset="0"/>
              </a:rPr>
              <a:t>scared.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="" xmlns:a16="http://schemas.microsoft.com/office/drawing/2014/main" id="{B62225AA-2839-06FD-15C4-A5756B4D3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49" y="5316131"/>
            <a:ext cx="934292" cy="8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868 -0.1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4289 -0.114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00868 -0.157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1771 -0.119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QOrpV0ncmA3KTiXCdU4aQwZMPcQBE7eQCGUHT4FfXfoYDwYC5S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05" y="1024182"/>
            <a:ext cx="3143250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4"/>
          <p:cNvSpPr txBox="1">
            <a:spLocks noChangeArrowheads="1"/>
          </p:cNvSpPr>
          <p:nvPr/>
        </p:nvSpPr>
        <p:spPr bwMode="auto">
          <a:xfrm>
            <a:off x="4903849" y="688046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Yesterday it __________ snowy.</a:t>
            </a:r>
          </a:p>
        </p:txBody>
      </p:sp>
      <p:sp>
        <p:nvSpPr>
          <p:cNvPr id="5" name="BlokTextu 6"/>
          <p:cNvSpPr txBox="1"/>
          <p:nvPr/>
        </p:nvSpPr>
        <p:spPr>
          <a:xfrm>
            <a:off x="6604862" y="1187679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wasn</a:t>
            </a:r>
            <a:r>
              <a:rPr lang="en-US" sz="2400" b="1" dirty="0">
                <a:latin typeface="Comic Sans MS" pitchFamily="66" charset="0"/>
              </a:rPr>
              <a:t>’t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6" name="BlokTextu 7"/>
          <p:cNvSpPr txBox="1"/>
          <p:nvPr/>
        </p:nvSpPr>
        <p:spPr>
          <a:xfrm>
            <a:off x="8107587" y="1187679"/>
            <a:ext cx="121482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7" name="BlokTextu 8"/>
          <p:cNvSpPr txBox="1">
            <a:spLocks noChangeArrowheads="1"/>
          </p:cNvSpPr>
          <p:nvPr/>
        </p:nvSpPr>
        <p:spPr bwMode="auto">
          <a:xfrm>
            <a:off x="5390419" y="1187696"/>
            <a:ext cx="1071563" cy="4619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was</a:t>
            </a:r>
            <a:endParaRPr lang="sk-SK" altLang="tr-TR" sz="2400">
              <a:latin typeface="Comic Sans MS" panose="030F0702030302020204" pitchFamily="66" charset="0"/>
            </a:endParaRPr>
          </a:p>
        </p:txBody>
      </p:sp>
      <p:sp>
        <p:nvSpPr>
          <p:cNvPr id="9" name="BlokTextu 6"/>
          <p:cNvSpPr txBox="1"/>
          <p:nvPr/>
        </p:nvSpPr>
        <p:spPr>
          <a:xfrm>
            <a:off x="5274537" y="2278291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10" name="BlokTextu 7"/>
          <p:cNvSpPr txBox="1"/>
          <p:nvPr/>
        </p:nvSpPr>
        <p:spPr>
          <a:xfrm>
            <a:off x="8087479" y="2278291"/>
            <a:ext cx="123449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 dirty="0" err="1">
                <a:latin typeface="Comic Sans MS" pitchFamily="66" charset="0"/>
              </a:rPr>
              <a:t>were</a:t>
            </a:r>
            <a:endParaRPr lang="sk-SK" sz="2400" b="1" dirty="0">
              <a:latin typeface="Comic Sans MS" pitchFamily="66" charset="0"/>
            </a:endParaRPr>
          </a:p>
        </p:txBody>
      </p:sp>
      <p:sp>
        <p:nvSpPr>
          <p:cNvPr id="11" name="BlokTextu 8"/>
          <p:cNvSpPr txBox="1">
            <a:spLocks noChangeArrowheads="1"/>
          </p:cNvSpPr>
          <p:nvPr/>
        </p:nvSpPr>
        <p:spPr bwMode="auto">
          <a:xfrm>
            <a:off x="6594629" y="2271041"/>
            <a:ext cx="1224681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wasn</a:t>
            </a:r>
            <a:r>
              <a:rPr lang="en-US" altLang="tr-TR" sz="2400" dirty="0"/>
              <a:t>’t</a:t>
            </a:r>
            <a:endParaRPr lang="sk-SK" altLang="tr-TR" sz="2400" dirty="0"/>
          </a:p>
        </p:txBody>
      </p:sp>
      <p:sp>
        <p:nvSpPr>
          <p:cNvPr id="12" name="BlokTextu 4"/>
          <p:cNvSpPr txBox="1">
            <a:spLocks noChangeArrowheads="1"/>
          </p:cNvSpPr>
          <p:nvPr/>
        </p:nvSpPr>
        <p:spPr bwMode="auto">
          <a:xfrm>
            <a:off x="4937943" y="1766172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tr-TR" sz="2400" dirty="0">
                <a:latin typeface="Comic Sans MS" panose="030F0702030302020204" pitchFamily="66" charset="0"/>
              </a:rPr>
              <a:t>It __________ hot</a:t>
            </a:r>
            <a:r>
              <a:rPr lang="en-US" altLang="tr-TR" sz="2400" dirty="0">
                <a:latin typeface="Comic Sans MS" panose="030F0702030302020204" pitchFamily="66" charset="0"/>
              </a:rPr>
              <a:t>, but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4" name="BlokTextu 6"/>
          <p:cNvSpPr txBox="1"/>
          <p:nvPr/>
        </p:nvSpPr>
        <p:spPr>
          <a:xfrm>
            <a:off x="5230210" y="5696062"/>
            <a:ext cx="13118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15" name="BlokTextu 7"/>
          <p:cNvSpPr txBox="1"/>
          <p:nvPr/>
        </p:nvSpPr>
        <p:spPr>
          <a:xfrm>
            <a:off x="6895743" y="5696062"/>
            <a:ext cx="150983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Comic Sans MS" pitchFamily="66" charset="0"/>
              </a:rPr>
              <a:t>w</a:t>
            </a:r>
            <a:r>
              <a:rPr lang="sk-SK" sz="2400" b="1">
                <a:latin typeface="Comic Sans MS" pitchFamily="66" charset="0"/>
              </a:rPr>
              <a:t>ere</a:t>
            </a:r>
            <a:r>
              <a:rPr lang="en-US" sz="2400" b="1">
                <a:latin typeface="Comic Sans MS" pitchFamily="66" charset="0"/>
              </a:rPr>
              <a:t>n’t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16" name="BlokTextu 8"/>
          <p:cNvSpPr txBox="1">
            <a:spLocks noChangeArrowheads="1"/>
          </p:cNvSpPr>
          <p:nvPr/>
        </p:nvSpPr>
        <p:spPr bwMode="auto">
          <a:xfrm>
            <a:off x="8799784" y="5665915"/>
            <a:ext cx="1439862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</a:t>
            </a:r>
            <a:endParaRPr lang="sk-SK" altLang="tr-TR" sz="2400"/>
          </a:p>
        </p:txBody>
      </p:sp>
      <p:sp>
        <p:nvSpPr>
          <p:cNvPr id="17" name="BlokTextu 4"/>
          <p:cNvSpPr txBox="1">
            <a:spLocks noChangeArrowheads="1"/>
          </p:cNvSpPr>
          <p:nvPr/>
        </p:nvSpPr>
        <p:spPr bwMode="auto">
          <a:xfrm>
            <a:off x="4903849" y="5179478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 children __________ in the garden.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  <p:sp>
        <p:nvSpPr>
          <p:cNvPr id="19" name="BlokTextu 6"/>
          <p:cNvSpPr txBox="1"/>
          <p:nvPr/>
        </p:nvSpPr>
        <p:spPr>
          <a:xfrm>
            <a:off x="5274537" y="3502254"/>
            <a:ext cx="121444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</a:t>
            </a:r>
            <a:r>
              <a:rPr lang="en-US" sz="2400" b="1">
                <a:latin typeface="Comic Sans MS" pitchFamily="66" charset="0"/>
              </a:rPr>
              <a:t>ere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0" name="BlokTextu 7"/>
          <p:cNvSpPr txBox="1"/>
          <p:nvPr/>
        </p:nvSpPr>
        <p:spPr>
          <a:xfrm>
            <a:off x="8158917" y="3502254"/>
            <a:ext cx="123449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wasn</a:t>
            </a:r>
            <a:r>
              <a:rPr lang="en-US" sz="2400" b="1">
                <a:latin typeface="Comic Sans MS" pitchFamily="66" charset="0"/>
              </a:rPr>
              <a:t>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1" name="BlokTextu 8"/>
          <p:cNvSpPr txBox="1">
            <a:spLocks noChangeArrowheads="1"/>
          </p:cNvSpPr>
          <p:nvPr/>
        </p:nvSpPr>
        <p:spPr bwMode="auto">
          <a:xfrm>
            <a:off x="6641026" y="3484677"/>
            <a:ext cx="1352815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weren</a:t>
            </a:r>
            <a:r>
              <a:rPr lang="en-US" altLang="tr-TR" sz="2400"/>
              <a:t>’t</a:t>
            </a:r>
            <a:endParaRPr lang="sk-SK" altLang="tr-TR" sz="2400"/>
          </a:p>
        </p:txBody>
      </p:sp>
      <p:sp>
        <p:nvSpPr>
          <p:cNvPr id="22" name="BlokTextu 4"/>
          <p:cNvSpPr txBox="1">
            <a:spLocks noChangeArrowheads="1"/>
          </p:cNvSpPr>
          <p:nvPr/>
        </p:nvSpPr>
        <p:spPr bwMode="auto">
          <a:xfrm>
            <a:off x="4934123" y="2895104"/>
            <a:ext cx="445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 boys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</a:t>
            </a:r>
            <a:r>
              <a:rPr lang="en-US" altLang="tr-TR" sz="2400" dirty="0">
                <a:latin typeface="Comic Sans MS" panose="030F0702030302020204" pitchFamily="66" charset="0"/>
              </a:rPr>
              <a:t>sad</a:t>
            </a:r>
            <a:r>
              <a:rPr lang="sk-SK" altLang="tr-T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" name="BlokTextu 6"/>
          <p:cNvSpPr txBox="1"/>
          <p:nvPr/>
        </p:nvSpPr>
        <p:spPr>
          <a:xfrm>
            <a:off x="6715581" y="4654779"/>
            <a:ext cx="126466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was</a:t>
            </a:r>
          </a:p>
        </p:txBody>
      </p:sp>
      <p:sp>
        <p:nvSpPr>
          <p:cNvPr id="25" name="BlokTextu 7"/>
          <p:cNvSpPr txBox="1"/>
          <p:nvPr/>
        </p:nvSpPr>
        <p:spPr>
          <a:xfrm>
            <a:off x="8182443" y="4654779"/>
            <a:ext cx="128290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k-SK" sz="2400" b="1">
                <a:latin typeface="Comic Sans MS" pitchFamily="66" charset="0"/>
              </a:rPr>
              <a:t>weren</a:t>
            </a:r>
            <a:r>
              <a:rPr lang="en-US" sz="2400" b="1">
                <a:latin typeface="Comic Sans MS" pitchFamily="66" charset="0"/>
              </a:rPr>
              <a:t>’t</a:t>
            </a:r>
            <a:endParaRPr lang="sk-SK" sz="2400" b="1">
              <a:latin typeface="Comic Sans MS" pitchFamily="66" charset="0"/>
            </a:endParaRPr>
          </a:p>
        </p:txBody>
      </p:sp>
      <p:sp>
        <p:nvSpPr>
          <p:cNvPr id="26" name="BlokTextu 8"/>
          <p:cNvSpPr txBox="1">
            <a:spLocks noChangeArrowheads="1"/>
          </p:cNvSpPr>
          <p:nvPr/>
        </p:nvSpPr>
        <p:spPr bwMode="auto">
          <a:xfrm>
            <a:off x="5230208" y="4638723"/>
            <a:ext cx="1231772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were</a:t>
            </a:r>
            <a:endParaRPr lang="sk-SK" altLang="tr-TR" sz="2400" dirty="0"/>
          </a:p>
        </p:txBody>
      </p:sp>
      <p:sp>
        <p:nvSpPr>
          <p:cNvPr id="27" name="BlokTextu 4"/>
          <p:cNvSpPr txBox="1">
            <a:spLocks noChangeArrowheads="1"/>
          </p:cNvSpPr>
          <p:nvPr/>
        </p:nvSpPr>
        <p:spPr bwMode="auto">
          <a:xfrm>
            <a:off x="4957032" y="4027110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 dirty="0">
                <a:latin typeface="Comic Sans MS" panose="030F0702030302020204" pitchFamily="66" charset="0"/>
              </a:rPr>
              <a:t>They</a:t>
            </a:r>
            <a:r>
              <a:rPr lang="sk-SK" altLang="tr-TR" sz="2400" dirty="0">
                <a:latin typeface="Comic Sans MS" panose="030F0702030302020204" pitchFamily="66" charset="0"/>
              </a:rPr>
              <a:t> __________ h</a:t>
            </a:r>
            <a:r>
              <a:rPr lang="en-US" altLang="tr-TR" sz="2400" dirty="0" err="1">
                <a:latin typeface="Comic Sans MS" panose="030F0702030302020204" pitchFamily="66" charset="0"/>
              </a:rPr>
              <a:t>appy</a:t>
            </a:r>
            <a:r>
              <a:rPr lang="en-US" altLang="tr-TR" sz="2400" dirty="0">
                <a:latin typeface="Comic Sans MS" panose="030F0702030302020204" pitchFamily="66" charset="0"/>
              </a:rPr>
              <a:t>.</a:t>
            </a:r>
            <a:endParaRPr lang="sk-SK" alt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5256E-6 L 0.21702 -0.08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4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381 -0.106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8258E-6 L -0.14948 -0.096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48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4341 -0.1067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17361 -0.1067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1130^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9509^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2212" y="2174938"/>
            <a:ext cx="645488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85084" y="5364433"/>
            <a:ext cx="545223" cy="376315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1395" y="5243785"/>
            <a:ext cx="5610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 am in </a:t>
            </a:r>
            <a:r>
              <a:rPr lang="tr-TR" sz="2800" b="1" dirty="0" err="1">
                <a:latin typeface="Comic Sans MS" panose="030F0702030302020204" pitchFamily="66" charset="0"/>
              </a:rPr>
              <a:t>the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museum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now</a:t>
            </a:r>
            <a:r>
              <a:rPr lang="tr-TR" sz="2800" b="1" dirty="0">
                <a:latin typeface="Comic Sans MS" panose="030F0702030302020204" pitchFamily="66" charset="0"/>
              </a:rPr>
              <a:t>.        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8281" y="2050241"/>
            <a:ext cx="5936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Comic Sans MS" panose="030F0702030302020204" pitchFamily="66" charset="0"/>
              </a:rPr>
              <a:t>I </a:t>
            </a:r>
            <a:r>
              <a:rPr lang="tr-TR" sz="2800" b="1" dirty="0" err="1">
                <a:latin typeface="Comic Sans MS" panose="030F0702030302020204" pitchFamily="66" charset="0"/>
              </a:rPr>
              <a:t>was</a:t>
            </a:r>
            <a:r>
              <a:rPr lang="tr-TR" sz="2800" b="1" dirty="0">
                <a:latin typeface="Comic Sans MS" panose="030F0702030302020204" pitchFamily="66" charset="0"/>
              </a:rPr>
              <a:t> in </a:t>
            </a:r>
            <a:r>
              <a:rPr lang="tr-TR" sz="2800" b="1" dirty="0" err="1">
                <a:latin typeface="Comic Sans MS" panose="030F0702030302020204" pitchFamily="66" charset="0"/>
              </a:rPr>
              <a:t>the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zoo</a:t>
            </a:r>
            <a:r>
              <a:rPr lang="tr-TR" sz="2800" b="1" dirty="0">
                <a:latin typeface="Comic Sans MS" panose="030F0702030302020204" pitchFamily="66" charset="0"/>
              </a:rPr>
              <a:t> </a:t>
            </a:r>
            <a:r>
              <a:rPr lang="tr-TR" sz="2800" b="1" dirty="0" err="1">
                <a:latin typeface="Comic Sans MS" panose="030F0702030302020204" pitchFamily="66" charset="0"/>
              </a:rPr>
              <a:t>yesterday</a:t>
            </a:r>
            <a:r>
              <a:rPr lang="tr-TR" sz="3200" b="1" dirty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z7iaMaTA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314" y="776684"/>
            <a:ext cx="2111177" cy="2153933"/>
          </a:xfrm>
          <a:prstGeom prst="rect">
            <a:avLst/>
          </a:prstGeom>
        </p:spPr>
      </p:pic>
      <p:pic>
        <p:nvPicPr>
          <p:cNvPr id="10" name="Picture 9" descr="Untitled-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10" y="3300322"/>
            <a:ext cx="3182430" cy="2450837"/>
          </a:xfrm>
          <a:prstGeom prst="rect">
            <a:avLst/>
          </a:prstGeom>
        </p:spPr>
      </p:pic>
      <p:pic>
        <p:nvPicPr>
          <p:cNvPr id="11" name="Picture 10" descr="z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69" y="797907"/>
            <a:ext cx="3019741" cy="3352800"/>
          </a:xfrm>
          <a:prstGeom prst="rect">
            <a:avLst/>
          </a:prstGeom>
        </p:spPr>
      </p:pic>
      <p:pic>
        <p:nvPicPr>
          <p:cNvPr id="12" name="Picture 11" descr="z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381" y="3031495"/>
            <a:ext cx="2982475" cy="2114024"/>
          </a:xfrm>
          <a:prstGeom prst="rect">
            <a:avLst/>
          </a:prstGeom>
        </p:spPr>
      </p:pic>
      <p:pic>
        <p:nvPicPr>
          <p:cNvPr id="13" name="Picture 12" descr="z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1583" y="4348516"/>
            <a:ext cx="1600617" cy="1011510"/>
          </a:xfrm>
          <a:prstGeom prst="rect">
            <a:avLst/>
          </a:prstGeom>
        </p:spPr>
      </p:pic>
      <p:pic>
        <p:nvPicPr>
          <p:cNvPr id="14" name="Picture 13" descr="z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8008" y="3505524"/>
            <a:ext cx="1402448" cy="9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  <p:bldP spid="8" grpId="0"/>
      <p:bldP spid="8" grpId="1"/>
      <p:bldP spid="8" grpId="2"/>
      <p:bldP spid="8" grpId="3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1630</TotalTime>
  <Words>330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Garamond</vt:lpstr>
      <vt:lpstr>Ravie</vt:lpstr>
      <vt:lpstr>Wingdings</vt:lpstr>
      <vt:lpstr>Organic</vt:lpstr>
      <vt:lpstr>WAS/WERE Past Simple Tense</vt:lpstr>
      <vt:lpstr>PowerPoint Presentation</vt:lpstr>
      <vt:lpstr>PowerPoint Presentation</vt:lpstr>
      <vt:lpstr>THERE WAS THERE WERE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/ WERE</dc:title>
  <dc:creator>Naciye Burancan</dc:creator>
  <cp:lastModifiedBy>Microsoft account</cp:lastModifiedBy>
  <cp:revision>8</cp:revision>
  <dcterms:created xsi:type="dcterms:W3CDTF">2017-03-02T17:40:54Z</dcterms:created>
  <dcterms:modified xsi:type="dcterms:W3CDTF">2023-03-27T11:35:21Z</dcterms:modified>
</cp:coreProperties>
</file>