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85" r:id="rId3"/>
    <p:sldId id="287" r:id="rId4"/>
    <p:sldId id="280" r:id="rId5"/>
    <p:sldId id="286" r:id="rId6"/>
    <p:sldId id="288" r:id="rId7"/>
    <p:sldId id="291" r:id="rId8"/>
    <p:sldId id="292" r:id="rId9"/>
    <p:sldId id="293" r:id="rId10"/>
    <p:sldId id="295" r:id="rId11"/>
    <p:sldId id="294" r:id="rId12"/>
    <p:sldId id="296" r:id="rId13"/>
    <p:sldId id="305" r:id="rId14"/>
    <p:sldId id="290" r:id="rId15"/>
    <p:sldId id="297" r:id="rId16"/>
    <p:sldId id="298" r:id="rId17"/>
    <p:sldId id="299" r:id="rId18"/>
    <p:sldId id="303" r:id="rId19"/>
    <p:sldId id="302" r:id="rId20"/>
    <p:sldId id="300" r:id="rId21"/>
    <p:sldId id="30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52C80B-97CA-4E92-AE5C-680722FD19DB}" type="datetimeFigureOut">
              <a:rPr lang="bg-BG" smtClean="0"/>
              <a:t>28.4.2023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6A301-DFF7-47B6-9E89-92F57B60A02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50287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0E3E-8CAD-437B-974B-658BE653D424}" type="datetime1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783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DD76-5963-4731-BB00-ABF31B2C13B5}" type="datetime1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405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1CD7-5304-492E-98B2-2B93B3B37816}" type="datetime1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40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1542-97FD-4522-A342-D2C29DF10C0B}" type="datetime1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57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A068-43BC-4AE8-BE99-6BFF275063FA}" type="datetime1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703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99125-1C6C-4AD1-B605-E92D121BBDF1}" type="datetime1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148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47FB-65B9-47F1-A04E-0AD9216AF228}" type="datetime1">
              <a:rPr lang="en-US" smtClean="0"/>
              <a:t>4/28/2023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24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62049-C741-49B0-A03E-5FCB91CCD1E3}" type="datetime1">
              <a:rPr lang="en-US" smtClean="0"/>
              <a:t>4/28/2023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111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D3A5-A884-46E5-8021-2FAAC30A1E27}" type="datetime1">
              <a:rPr lang="en-US" smtClean="0"/>
              <a:t>4/28/2023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19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9BB51-9E0D-4C9E-9153-BE8C95F5FF9A}" type="datetime1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477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C754B-FE6E-4144-B1D9-FCFAA2C9D2E9}" type="datetime1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84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5F0D2-4BEE-46F4-9AC0-D8410463E512}" type="datetime1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7B3DA-8B17-42B8-95EE-6E48A9D3E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990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9167" y="2753107"/>
            <a:ext cx="9662160" cy="2387600"/>
          </a:xfrm>
        </p:spPr>
        <p:txBody>
          <a:bodyPr>
            <a:normAutofit fontScale="90000"/>
          </a:bodyPr>
          <a:lstStyle/>
          <a:p>
            <a:r>
              <a:rPr lang="bg-BG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ПОВЕДЕНИЕ И ДЕЙСТВИЕ ПРИ ЗАПЛАХИ ЗА ИЗПОЛЗВАНЕ НА ВЗРИВНИ УСТРОЙСТВА И </a:t>
            </a:r>
            <a:br>
              <a:rPr lang="bg-BG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</a:br>
            <a:r>
              <a:rPr lang="bg-BG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АКТОВЕ НА НАСИЛИЕ В ОБРАЗОВАТЕЛНИ ИНСТИТУЦИИ</a:t>
            </a:r>
            <a:endParaRPr lang="en-US" b="1" dirty="0">
              <a:solidFill>
                <a:schemeClr val="accent5">
                  <a:lumMod val="50000"/>
                </a:schemeClr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11355" y="5545921"/>
            <a:ext cx="9144000" cy="991357"/>
          </a:xfrm>
        </p:spPr>
        <p:txBody>
          <a:bodyPr/>
          <a:lstStyle/>
          <a:p>
            <a:pPr algn="r"/>
            <a:r>
              <a:rPr lang="bg-BG" b="1" dirty="0">
                <a:solidFill>
                  <a:schemeClr val="accent5">
                    <a:lumMod val="50000"/>
                  </a:schemeClr>
                </a:solidFill>
              </a:rPr>
              <a:t>м</a:t>
            </a:r>
            <a:r>
              <a:rPr lang="bg-BG" b="1" dirty="0" smtClean="0">
                <a:solidFill>
                  <a:schemeClr val="accent5">
                    <a:lumMod val="50000"/>
                  </a:schemeClr>
                </a:solidFill>
              </a:rPr>
              <a:t>ай 2023 г.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06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77673" y="395785"/>
            <a:ext cx="11245754" cy="671229"/>
          </a:xfr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b="1" dirty="0" smtClean="0">
                <a:solidFill>
                  <a:schemeClr val="accent5">
                    <a:lumMod val="50000"/>
                  </a:schemeClr>
                </a:solidFill>
              </a:rPr>
              <a:t>ИНФОРМИРАНЕ НА ПЕРСОНАЛА</a:t>
            </a:r>
            <a:endParaRPr lang="en-US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10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7673" y="1355834"/>
            <a:ext cx="1124575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 smtClean="0">
                <a:solidFill>
                  <a:schemeClr val="accent5">
                    <a:lumMod val="50000"/>
                  </a:schemeClr>
                </a:solidFill>
              </a:rPr>
              <a:t>ЦЕЛТА Е ДА БЪДЕ ДИСКРЕТНО – ДА НЕ СЕ СЪЗДАВА ПАНИКА.</a:t>
            </a:r>
          </a:p>
          <a:p>
            <a:endParaRPr lang="bg-BG" sz="24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bg-BG" sz="2400" b="1" dirty="0" smtClean="0">
                <a:solidFill>
                  <a:schemeClr val="accent5">
                    <a:lumMod val="50000"/>
                  </a:schemeClr>
                </a:solidFill>
              </a:rPr>
              <a:t>УДАЧНО Е ДА ИМА ОЗВУЧИТЕЛНА УРЕДБА ИЛИ АЛАРМЕНА ТАКАВА.</a:t>
            </a:r>
          </a:p>
          <a:p>
            <a:endParaRPr lang="bg-BG" sz="24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bg-BG" sz="2400" b="1" dirty="0" smtClean="0">
                <a:solidFill>
                  <a:schemeClr val="accent5">
                    <a:lumMod val="50000"/>
                  </a:schemeClr>
                </a:solidFill>
              </a:rPr>
              <a:t>ЦЕЛЕСЪОБРАЗНО Е ОПОВЕСТЯВАНЕТО ЗА ЗАПЛАХА ЗА ВЗРИВНО УСТРОЙСТВО ИЛИ ЗА МАСОВ УБИЕЦ ДА СТАВА С ОПРЕДЕЛЕН СИГНАЛ ИЛИ КОД.</a:t>
            </a:r>
          </a:p>
          <a:p>
            <a:endParaRPr lang="bg-BG" sz="24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bg-BG" sz="2400" b="1" dirty="0" smtClean="0">
                <a:solidFill>
                  <a:schemeClr val="accent5">
                    <a:lumMod val="50000"/>
                  </a:schemeClr>
                </a:solidFill>
              </a:rPr>
              <a:t>ОХРАНИТЕЛЯТ/ПОРТИЕРЪТ СПИРА ВСЯКАКЪВ ДОСТЪП ДО СГРАДАТА.</a:t>
            </a:r>
          </a:p>
          <a:p>
            <a:endParaRPr lang="bg-BG" sz="24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bg-BG" sz="2400" b="1" dirty="0" smtClean="0">
                <a:solidFill>
                  <a:schemeClr val="accent5">
                    <a:lumMod val="50000"/>
                  </a:schemeClr>
                </a:solidFill>
              </a:rPr>
              <a:t>ПЕРСОНАЛЪТ ПРАВИ БЪРЗ ОГЛЕД НА ПОМЕЩЕНИЕТО, В КОЕТО СЕ НАМИРА.</a:t>
            </a:r>
          </a:p>
          <a:p>
            <a:endParaRPr lang="bg-BG" sz="24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bg-BG" sz="2400" b="1" dirty="0" smtClean="0">
                <a:solidFill>
                  <a:schemeClr val="accent5">
                    <a:lumMod val="50000"/>
                  </a:schemeClr>
                </a:solidFill>
              </a:rPr>
              <a:t>ПРИ ЗАБЕЛЯЗВАНЕ НА СЪМНИТЕЛЕН ПРЕДМЕТ НЕЗАБАВНО УВЕДОМЯВА ДИРЕКТОРА И ИЗВЕЖДА УЧЕНИЦИТЕ/СТУДЕНТИТЕ ОТ ПОМЕЩЕНИЕТО.</a:t>
            </a:r>
          </a:p>
          <a:p>
            <a:endParaRPr lang="bg-BG" sz="2400" b="1" dirty="0"/>
          </a:p>
          <a:p>
            <a:endParaRPr lang="bg-BG" sz="2400" b="1" dirty="0"/>
          </a:p>
        </p:txBody>
      </p:sp>
    </p:spTree>
    <p:extLst>
      <p:ext uri="{BB962C8B-B14F-4D97-AF65-F5344CB8AC3E}">
        <p14:creationId xmlns:p14="http://schemas.microsoft.com/office/powerpoint/2010/main" val="310427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77673" y="395785"/>
            <a:ext cx="11245754" cy="671229"/>
          </a:xfr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b="1" dirty="0" smtClean="0">
                <a:solidFill>
                  <a:schemeClr val="accent5">
                    <a:lumMod val="50000"/>
                  </a:schemeClr>
                </a:solidFill>
              </a:rPr>
              <a:t>ОГЛЕД</a:t>
            </a:r>
            <a:endParaRPr lang="en-US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73" y="2649737"/>
            <a:ext cx="3053803" cy="40717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203" y="2535731"/>
            <a:ext cx="3139308" cy="41857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77673" y="1229710"/>
            <a:ext cx="113885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 smtClean="0">
                <a:solidFill>
                  <a:schemeClr val="accent5">
                    <a:lumMod val="50000"/>
                  </a:schemeClr>
                </a:solidFill>
              </a:rPr>
              <a:t>Извършва се от персонал, който не е непосредствено </a:t>
            </a:r>
            <a:r>
              <a:rPr lang="bg-BG" sz="2400" b="1" dirty="0">
                <a:solidFill>
                  <a:schemeClr val="accent5">
                    <a:lumMod val="50000"/>
                  </a:schemeClr>
                </a:solidFill>
              </a:rPr>
              <a:t>а</a:t>
            </a:r>
            <a:r>
              <a:rPr lang="bg-BG" sz="2400" b="1" dirty="0" smtClean="0">
                <a:solidFill>
                  <a:schemeClr val="accent5">
                    <a:lumMod val="50000"/>
                  </a:schemeClr>
                </a:solidFill>
              </a:rPr>
              <a:t>нгажиран с учебния процес.</a:t>
            </a:r>
          </a:p>
          <a:p>
            <a:r>
              <a:rPr lang="bg-BG" sz="2400" b="1" dirty="0" smtClean="0">
                <a:solidFill>
                  <a:schemeClr val="accent5">
                    <a:lumMod val="50000"/>
                  </a:schemeClr>
                </a:solidFill>
              </a:rPr>
              <a:t>Групата следва да се събере бързо на предварително определено място за получаване на задачи и разпределение на зоните за оглед.</a:t>
            </a:r>
            <a:endParaRPr lang="bg-BG" sz="24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bg-BG" sz="2400" b="1" dirty="0"/>
          </a:p>
        </p:txBody>
      </p:sp>
    </p:spTree>
    <p:extLst>
      <p:ext uri="{BB962C8B-B14F-4D97-AF65-F5344CB8AC3E}">
        <p14:creationId xmlns:p14="http://schemas.microsoft.com/office/powerpoint/2010/main" val="28105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77673" y="395785"/>
            <a:ext cx="11245754" cy="671229"/>
          </a:xfr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b="1" dirty="0" smtClean="0">
                <a:solidFill>
                  <a:schemeClr val="accent5">
                    <a:lumMod val="50000"/>
                  </a:schemeClr>
                </a:solidFill>
              </a:rPr>
              <a:t>СЪМНИТЕЛЕН ПРЕДМЕТ</a:t>
            </a:r>
            <a:endParaRPr lang="en-US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12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7673" y="1275933"/>
            <a:ext cx="11619734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g-BG" sz="2400" b="1" dirty="0" smtClean="0">
                <a:solidFill>
                  <a:srgbClr val="002060"/>
                </a:solidFill>
              </a:rPr>
              <a:t>ПРЕДМЕТ, ЧАНТА, РАНИЦА, КУФАР И ДР., ЗА КОИТО НЕ МОЖЕ НЕЗАБАВНО ДА БЪДЕ УСТАНОВЕН СОБСТВЕНИКА.</a:t>
            </a:r>
          </a:p>
          <a:p>
            <a:endParaRPr lang="bg-BG" sz="2400" b="1" dirty="0">
              <a:solidFill>
                <a:srgbClr val="002060"/>
              </a:solidFill>
            </a:endParaRPr>
          </a:p>
          <a:p>
            <a:r>
              <a:rPr lang="bg-BG" sz="2400" b="1" dirty="0" smtClean="0">
                <a:solidFill>
                  <a:srgbClr val="002060"/>
                </a:solidFill>
              </a:rPr>
              <a:t>НЕ СЕ ПИПА ПО НИКАКЪВ ПОВОД.</a:t>
            </a:r>
            <a:endParaRPr lang="bg-BG" sz="2400" b="1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1699" y="2550435"/>
            <a:ext cx="3030265" cy="4040353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477672" y="3331779"/>
            <a:ext cx="471443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>
                <a:solidFill>
                  <a:srgbClr val="002060"/>
                </a:solidFill>
              </a:rPr>
              <a:t>ОСИГУРЯВА СЕ БЕЗОПАСНА ЗОНА </a:t>
            </a:r>
            <a:r>
              <a:rPr lang="bg-BG" sz="2400" b="1" dirty="0" smtClean="0">
                <a:solidFill>
                  <a:srgbClr val="002060"/>
                </a:solidFill>
              </a:rPr>
              <a:t>ОКОЛО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bg-BG" sz="2400" b="1" dirty="0" smtClean="0">
                <a:solidFill>
                  <a:srgbClr val="002060"/>
                </a:solidFill>
              </a:rPr>
              <a:t>ПРЕДМЕТА, </a:t>
            </a:r>
            <a:r>
              <a:rPr lang="bg-BG" sz="2400" b="1" dirty="0">
                <a:solidFill>
                  <a:srgbClr val="002060"/>
                </a:solidFill>
              </a:rPr>
              <a:t>КАТО НЕ СЕ ДОПУСКА ПРЕМИНАВАНЕ НА УЧЕНИЦИ/СТУДЕНТИ И ПЕРСОНАЛ В БЛИЗОСТ ДО </a:t>
            </a:r>
            <a:r>
              <a:rPr lang="bg-BG" sz="2400" b="1" dirty="0" smtClean="0">
                <a:solidFill>
                  <a:srgbClr val="002060"/>
                </a:solidFill>
              </a:rPr>
              <a:t>НЕГО.</a:t>
            </a:r>
            <a:endParaRPr lang="bg-BG" sz="2400" b="1" dirty="0">
              <a:solidFill>
                <a:srgbClr val="002060"/>
              </a:solidFill>
            </a:endParaRPr>
          </a:p>
          <a:p>
            <a:endParaRPr lang="bg-B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555" y="2564754"/>
            <a:ext cx="3019526" cy="4026034"/>
          </a:xfrm>
          <a:prstGeom prst="rect">
            <a:avLst/>
          </a:prstGeom>
          <a:ln w="57150">
            <a:solidFill>
              <a:schemeClr val="accent6"/>
            </a:solidFill>
          </a:ln>
        </p:spPr>
      </p:pic>
    </p:spTree>
    <p:extLst>
      <p:ext uri="{BB962C8B-B14F-4D97-AF65-F5344CB8AC3E}">
        <p14:creationId xmlns:p14="http://schemas.microsoft.com/office/powerpoint/2010/main" val="784547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77673" y="395785"/>
            <a:ext cx="11245754" cy="671229"/>
          </a:xfr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b="1" dirty="0" smtClean="0">
                <a:solidFill>
                  <a:schemeClr val="accent5">
                    <a:lumMod val="50000"/>
                  </a:schemeClr>
                </a:solidFill>
              </a:rPr>
              <a:t>СЪМНИТЕЛЕН ПРЕДМЕТ</a:t>
            </a:r>
            <a:endParaRPr lang="en-US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13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7673" y="1275933"/>
            <a:ext cx="1124575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  <a:spcBef>
                <a:spcPts val="1200"/>
              </a:spcBef>
            </a:pPr>
            <a:r>
              <a:rPr lang="bg-BG" sz="2400" b="1" dirty="0" smtClean="0">
                <a:solidFill>
                  <a:srgbClr val="002060"/>
                </a:solidFill>
              </a:rPr>
              <a:t>ХОРАТА СЕ ИЗВЕЖДАТ ОТ СГРАДАТА ПО БЕЗОПАСНИ МАРШРУТИ, КАТО:</a:t>
            </a:r>
          </a:p>
          <a:p>
            <a:pPr marL="342900" indent="-342900">
              <a:lnSpc>
                <a:spcPts val="36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bg-BG" sz="2400" b="1" dirty="0" smtClean="0">
                <a:solidFill>
                  <a:srgbClr val="002060"/>
                </a:solidFill>
              </a:rPr>
              <a:t>ВЗЕМАТ СЪС СЕБЕ СИ ЛИЧНИЯ СИ БАГАЖ;</a:t>
            </a:r>
          </a:p>
          <a:p>
            <a:pPr marL="342900" indent="-342900">
              <a:lnSpc>
                <a:spcPts val="36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bg-BG" sz="2400" b="1" dirty="0" smtClean="0">
                <a:solidFill>
                  <a:srgbClr val="002060"/>
                </a:solidFill>
              </a:rPr>
              <a:t>ВРАТИТЕ И ПРОЗОРЦИТЕ НА ПОМЕЩЕНИЯТА СЕ ОСТАВЯТ ОТВОРЕНИ;</a:t>
            </a:r>
          </a:p>
          <a:p>
            <a:pPr marL="342900" indent="-342900">
              <a:lnSpc>
                <a:spcPts val="36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bg-BG" sz="2400" b="1" dirty="0" smtClean="0">
                <a:solidFill>
                  <a:srgbClr val="002060"/>
                </a:solidFill>
              </a:rPr>
              <a:t>ВСИЧКИ ХОРА, КОИТО СЕ СРЕЩАТ СЕ ПРЕДУПРЕЖДАВАТ ДА НАПУСНАТ СГРАДАТА.</a:t>
            </a:r>
          </a:p>
          <a:p>
            <a:pPr>
              <a:lnSpc>
                <a:spcPts val="3600"/>
              </a:lnSpc>
              <a:spcBef>
                <a:spcPts val="1200"/>
              </a:spcBef>
            </a:pPr>
            <a:r>
              <a:rPr lang="bg-BG" sz="2400" b="1" dirty="0" smtClean="0">
                <a:solidFill>
                  <a:srgbClr val="002060"/>
                </a:solidFill>
              </a:rPr>
              <a:t>ПРИСТИГНАЛИТЕ НА МЯСТО ПОЛИЦЕЙСКИ СЛУЖИТЕЛИ, В КООРДИНАЦИЯ С ПЕРСОНАЛА, ПРАВЯТ ОГЛЕД ЗА СЪМНИТЕЛНИ ПРЕДМЕТИ В РАЙОНА ЗА СЪСРЕДОТОЧАВАНЕ НА ИЗВЕДЕНИ ОТ СГРАДАТА УЧЕНИЦИ/СТУДЕНТИ.</a:t>
            </a:r>
          </a:p>
          <a:p>
            <a:pPr>
              <a:lnSpc>
                <a:spcPts val="3600"/>
              </a:lnSpc>
              <a:spcBef>
                <a:spcPts val="1200"/>
              </a:spcBef>
            </a:pPr>
            <a:r>
              <a:rPr lang="bg-BG" sz="2400" b="1" dirty="0" smtClean="0">
                <a:solidFill>
                  <a:srgbClr val="002060"/>
                </a:solidFill>
              </a:rPr>
              <a:t>ИЗВЪРШВА СЕ ПРОВЕРКА, ДАЛИ ВСИЧКИ СА НАПУСНАЛИ СГРАДАТА.</a:t>
            </a:r>
            <a:endParaRPr lang="bg-BG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32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77673" y="395785"/>
            <a:ext cx="11245754" cy="671229"/>
          </a:xfr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„МАСОВ УБИЕЦ“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14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23433" y="1275933"/>
            <a:ext cx="113019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6100" indent="-45720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bg-BG" sz="2400" spc="50" dirty="0">
                <a:ln w="11430"/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ИЗПОЛЗВА ХЛАДНО ИЛИ ОГНЕСТРЕЛНО </a:t>
            </a:r>
            <a:r>
              <a:rPr lang="bg-BG" sz="2400" spc="50" dirty="0" smtClean="0">
                <a:ln w="11430"/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ОРЪЖИЕ.</a:t>
            </a:r>
            <a:endParaRPr lang="bg-BG" sz="2400" spc="50" dirty="0">
              <a:ln w="11430"/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546100" indent="-45720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bg-BG" sz="2400" spc="50" dirty="0" smtClean="0">
                <a:ln w="11430"/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ЦЕЛИ </a:t>
            </a:r>
            <a:r>
              <a:rPr lang="bg-BG" sz="2400" spc="50" dirty="0">
                <a:ln w="11430"/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ДА УБИЕ ВЪЗМОЖНО НАЙ-МНОГО ХОРА, ЗА МАКСИМАЛНО КРАТКО </a:t>
            </a:r>
            <a:r>
              <a:rPr lang="bg-BG" sz="2400" spc="50" dirty="0" smtClean="0">
                <a:ln w="11430"/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ВРЕМЕ.</a:t>
            </a:r>
          </a:p>
          <a:p>
            <a:pPr marL="546100" indent="-45720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bg-BG" sz="2400" spc="50" dirty="0" smtClean="0">
                <a:ln w="11430"/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ЖЕРТВИТЕ СА ПРЕДВАРИТЕЛНО НАБЕЛЯЗАНИ И ТЪРСЕНИ.</a:t>
            </a:r>
            <a:endParaRPr lang="bg-BG" sz="2400" spc="50" dirty="0">
              <a:ln w="11430"/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546100" indent="-45720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bg-BG" sz="2400" spc="50" dirty="0" smtClean="0">
                <a:ln w="11430"/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СОБСТВЕНИЯТ </a:t>
            </a:r>
            <a:r>
              <a:rPr lang="bg-BG" sz="2400" spc="50" dirty="0">
                <a:ln w="11430"/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МУ ЖИВОТ НЕ Е ОТ </a:t>
            </a:r>
            <a:r>
              <a:rPr lang="bg-BG" sz="2400" spc="50" dirty="0" smtClean="0">
                <a:ln w="11430"/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ЗНАЧЕНИЕ.</a:t>
            </a:r>
          </a:p>
          <a:p>
            <a:pPr marL="546100" indent="-45720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bg-BG" sz="2400" spc="50" dirty="0" smtClean="0">
                <a:ln w="11430"/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ОБЕКТА И ДЕЙСТВИЯТА СА ПРЕДВАРИТЕЛНО ПЛАНИРАНИ.</a:t>
            </a:r>
          </a:p>
          <a:p>
            <a:pPr marL="546100" indent="-45720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bg-BG" sz="2400" spc="50" dirty="0" smtClean="0">
                <a:ln w="11430"/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ПРОДЪЛЖАВА ДА УБИВА, ДОКАТО НЕ БЪДЕ СПРЯН ИЛИ СЕ САМОУБИЕ.</a:t>
            </a:r>
            <a:endParaRPr lang="bg-BG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94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77673" y="395785"/>
            <a:ext cx="11245754" cy="671229"/>
          </a:xfr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ПОВЕДЕНИЕ И ДЕЙСТВИЕ ПРИ „МАСОВ УБИЕЦ“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15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23433" y="1275933"/>
            <a:ext cx="1153223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algn="just">
              <a:lnSpc>
                <a:spcPct val="150000"/>
              </a:lnSpc>
              <a:defRPr/>
            </a:pPr>
            <a:r>
              <a:rPr lang="bg-BG" sz="28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да сте полезни на другите трябва да сте живи и в състояние, което ви позволява да бъдете адекватни на </a:t>
            </a:r>
            <a:r>
              <a:rPr lang="bg-BG" sz="2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ситуацията!!!!!!</a:t>
            </a:r>
          </a:p>
          <a:p>
            <a:endParaRPr lang="bg-BG" sz="2800" b="1" dirty="0" smtClean="0">
              <a:solidFill>
                <a:srgbClr val="002060"/>
              </a:solidFill>
            </a:endParaRPr>
          </a:p>
          <a:p>
            <a:r>
              <a:rPr lang="bg-BG" sz="2800" b="1" dirty="0" smtClean="0">
                <a:solidFill>
                  <a:srgbClr val="002060"/>
                </a:solidFill>
              </a:rPr>
              <a:t>ОТТЕГЛЕТЕ </a:t>
            </a:r>
            <a:r>
              <a:rPr lang="bg-BG" sz="2800" b="1" dirty="0">
                <a:solidFill>
                  <a:srgbClr val="002060"/>
                </a:solidFill>
              </a:rPr>
              <a:t>СЕ БЪРЗО: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bg-BG" sz="2800" b="1" dirty="0" smtClean="0">
                <a:solidFill>
                  <a:srgbClr val="002060"/>
                </a:solidFill>
              </a:rPr>
              <a:t>Локализирайте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bg-BG" sz="2800" b="1" dirty="0" smtClean="0">
                <a:solidFill>
                  <a:srgbClr val="002060"/>
                </a:solidFill>
              </a:rPr>
              <a:t>опасността</a:t>
            </a:r>
            <a:r>
              <a:rPr lang="en-US" sz="2800" b="1" dirty="0" smtClean="0">
                <a:solidFill>
                  <a:srgbClr val="002060"/>
                </a:solidFill>
              </a:rPr>
              <a:t>, </a:t>
            </a:r>
            <a:r>
              <a:rPr lang="bg-BG" sz="2800" b="1" dirty="0" smtClean="0">
                <a:solidFill>
                  <a:srgbClr val="002060"/>
                </a:solidFill>
              </a:rPr>
              <a:t>за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bg-BG" sz="2800" b="1" dirty="0" smtClean="0">
                <a:solidFill>
                  <a:srgbClr val="002060"/>
                </a:solidFill>
              </a:rPr>
              <a:t>да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bg-BG" sz="2800" b="1" dirty="0" smtClean="0">
                <a:solidFill>
                  <a:srgbClr val="002060"/>
                </a:solidFill>
              </a:rPr>
              <a:t>се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bg-BG" sz="2800" b="1" dirty="0" smtClean="0">
                <a:solidFill>
                  <a:srgbClr val="002060"/>
                </a:solidFill>
              </a:rPr>
              <a:t>отдалечите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bg-BG" sz="2800" b="1" dirty="0" smtClean="0">
                <a:solidFill>
                  <a:srgbClr val="002060"/>
                </a:solidFill>
              </a:rPr>
              <a:t>от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нея</a:t>
            </a:r>
            <a:r>
              <a:rPr lang="en-US" sz="2800" b="1" dirty="0">
                <a:solidFill>
                  <a:srgbClr val="002060"/>
                </a:solidFill>
              </a:rPr>
              <a:t>;</a:t>
            </a:r>
            <a:endParaRPr lang="bg-BG" sz="2800" b="1" dirty="0">
              <a:solidFill>
                <a:srgbClr val="002060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en-US" sz="2800" b="1" dirty="0" err="1">
                <a:solidFill>
                  <a:srgbClr val="002060"/>
                </a:solidFill>
              </a:rPr>
              <a:t>Преценете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възможността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да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избягате</a:t>
            </a:r>
            <a:r>
              <a:rPr lang="en-US" sz="2800" b="1" dirty="0">
                <a:solidFill>
                  <a:srgbClr val="002060"/>
                </a:solidFill>
              </a:rPr>
              <a:t>, </a:t>
            </a:r>
            <a:r>
              <a:rPr lang="en-US" sz="2800" b="1" dirty="0" err="1">
                <a:solidFill>
                  <a:srgbClr val="002060"/>
                </a:solidFill>
              </a:rPr>
              <a:t>без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да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се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излагате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на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по-голяма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опасност</a:t>
            </a:r>
            <a:r>
              <a:rPr lang="en-US" sz="2800" b="1" dirty="0">
                <a:solidFill>
                  <a:srgbClr val="002060"/>
                </a:solidFill>
              </a:rPr>
              <a:t>;</a:t>
            </a:r>
            <a:endParaRPr lang="bg-BG" sz="2800" b="1" dirty="0">
              <a:solidFill>
                <a:srgbClr val="002060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en-US" sz="2800" b="1" dirty="0" err="1">
                <a:solidFill>
                  <a:srgbClr val="002060"/>
                </a:solidFill>
              </a:rPr>
              <a:t>Оставете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на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място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вещите</a:t>
            </a:r>
            <a:r>
              <a:rPr lang="en-US" sz="2800" b="1" dirty="0">
                <a:solidFill>
                  <a:srgbClr val="002060"/>
                </a:solidFill>
              </a:rPr>
              <a:t> и </a:t>
            </a:r>
            <a:r>
              <a:rPr lang="en-US" sz="2800" b="1" dirty="0" err="1">
                <a:solidFill>
                  <a:srgbClr val="002060"/>
                </a:solidFill>
              </a:rPr>
              <a:t>багажа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си</a:t>
            </a:r>
            <a:r>
              <a:rPr lang="en-US" sz="2800" b="1" dirty="0">
                <a:solidFill>
                  <a:srgbClr val="002060"/>
                </a:solidFill>
              </a:rPr>
              <a:t>, </a:t>
            </a:r>
            <a:r>
              <a:rPr lang="en-US" sz="2800" b="1" dirty="0" err="1">
                <a:solidFill>
                  <a:srgbClr val="002060"/>
                </a:solidFill>
              </a:rPr>
              <a:t>които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могат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да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ви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забавят</a:t>
            </a:r>
            <a:r>
              <a:rPr lang="en-US" sz="2800" b="1" dirty="0">
                <a:solidFill>
                  <a:srgbClr val="002060"/>
                </a:solidFill>
              </a:rPr>
              <a:t>;</a:t>
            </a:r>
            <a:endParaRPr lang="bg-BG" sz="2800" b="1" dirty="0">
              <a:solidFill>
                <a:srgbClr val="002060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en-US" sz="2800" b="1" dirty="0" err="1">
                <a:solidFill>
                  <a:srgbClr val="002060"/>
                </a:solidFill>
              </a:rPr>
              <a:t>Ако</a:t>
            </a:r>
            <a:r>
              <a:rPr lang="en-US" sz="2800" b="1" dirty="0">
                <a:solidFill>
                  <a:srgbClr val="002060"/>
                </a:solidFill>
              </a:rPr>
              <a:t> е </a:t>
            </a:r>
            <a:r>
              <a:rPr lang="en-US" sz="2800" b="1" dirty="0" err="1">
                <a:solidFill>
                  <a:srgbClr val="002060"/>
                </a:solidFill>
              </a:rPr>
              <a:t>възможно</a:t>
            </a:r>
            <a:r>
              <a:rPr lang="en-US" sz="2800" b="1" dirty="0">
                <a:solidFill>
                  <a:srgbClr val="002060"/>
                </a:solidFill>
              </a:rPr>
              <a:t>, </a:t>
            </a:r>
            <a:r>
              <a:rPr lang="en-US" sz="2800" b="1" dirty="0" err="1">
                <a:solidFill>
                  <a:srgbClr val="002060"/>
                </a:solidFill>
              </a:rPr>
              <a:t>помогнете</a:t>
            </a:r>
            <a:r>
              <a:rPr lang="en-US" sz="2800" b="1" dirty="0">
                <a:solidFill>
                  <a:srgbClr val="002060"/>
                </a:solidFill>
              </a:rPr>
              <a:t> и </a:t>
            </a:r>
            <a:r>
              <a:rPr lang="en-US" sz="2800" b="1" dirty="0" err="1">
                <a:solidFill>
                  <a:srgbClr val="002060"/>
                </a:solidFill>
              </a:rPr>
              <a:t>на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други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хора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да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се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оттеглят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от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мястото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на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инцидента</a:t>
            </a:r>
            <a:r>
              <a:rPr lang="en-US" sz="2800" b="1" dirty="0">
                <a:solidFill>
                  <a:srgbClr val="002060"/>
                </a:solidFill>
              </a:rPr>
              <a:t>;</a:t>
            </a:r>
            <a:endParaRPr lang="bg-BG" sz="2800" b="1" dirty="0">
              <a:solidFill>
                <a:srgbClr val="002060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en-US" sz="2800" b="1" dirty="0" err="1">
                <a:solidFill>
                  <a:srgbClr val="002060"/>
                </a:solidFill>
              </a:rPr>
              <a:t>Предупредете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околните</a:t>
            </a:r>
            <a:r>
              <a:rPr lang="en-US" sz="2800" b="1" dirty="0">
                <a:solidFill>
                  <a:srgbClr val="002060"/>
                </a:solidFill>
              </a:rPr>
              <a:t>, </a:t>
            </a:r>
            <a:r>
              <a:rPr lang="en-US" sz="2800" b="1" dirty="0" err="1">
                <a:solidFill>
                  <a:srgbClr val="002060"/>
                </a:solidFill>
              </a:rPr>
              <a:t>за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да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не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влизат</a:t>
            </a:r>
            <a:r>
              <a:rPr lang="en-US" sz="2800" b="1" dirty="0">
                <a:solidFill>
                  <a:srgbClr val="002060"/>
                </a:solidFill>
              </a:rPr>
              <a:t> в </a:t>
            </a:r>
            <a:r>
              <a:rPr lang="en-US" sz="2800" b="1" dirty="0" err="1">
                <a:solidFill>
                  <a:srgbClr val="002060"/>
                </a:solidFill>
              </a:rPr>
              <a:t>опасната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зона</a:t>
            </a:r>
            <a:r>
              <a:rPr lang="en-US" sz="2800" b="1" dirty="0">
                <a:solidFill>
                  <a:srgbClr val="002060"/>
                </a:solidFill>
              </a:rPr>
              <a:t>.</a:t>
            </a:r>
            <a:endParaRPr lang="bg-BG" sz="2800" b="1" dirty="0">
              <a:solidFill>
                <a:srgbClr val="002060"/>
              </a:solidFill>
            </a:endParaRPr>
          </a:p>
          <a:p>
            <a:pPr marL="88900" algn="just">
              <a:lnSpc>
                <a:spcPct val="150000"/>
              </a:lnSpc>
              <a:defRPr/>
            </a:pPr>
            <a:endParaRPr lang="bg-BG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86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77673" y="395785"/>
            <a:ext cx="11245754" cy="671229"/>
          </a:xfr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ПОВЕДЕНИЕ И ДЕЙСТВИЕ ПРИ „МАСОВ УБИЕЦ“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16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34432" y="946348"/>
            <a:ext cx="11532236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algn="just">
              <a:lnSpc>
                <a:spcPct val="150000"/>
              </a:lnSpc>
              <a:defRPr/>
            </a:pPr>
            <a:r>
              <a:rPr lang="bg-BG" sz="2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Незабавно се информира директора или негов заместник.</a:t>
            </a:r>
          </a:p>
          <a:p>
            <a:r>
              <a:rPr lang="bg-BG" sz="2800" b="1" dirty="0" smtClean="0">
                <a:solidFill>
                  <a:srgbClr val="002060"/>
                </a:solidFill>
              </a:rPr>
              <a:t>Чрез аудио система или алармена такава незабавно се информира персонала, който провежда учебен процес – КОДОВА ДУМА/СИГНАЛ.</a:t>
            </a:r>
          </a:p>
          <a:p>
            <a:r>
              <a:rPr lang="bg-BG" sz="2800" b="1" dirty="0" smtClean="0">
                <a:solidFill>
                  <a:srgbClr val="002060"/>
                </a:solidFill>
              </a:rPr>
              <a:t>Информира се тел. 112 - съобщете всичко, което знаете за ситуацията:</a:t>
            </a: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b="1" dirty="0" err="1">
                <a:solidFill>
                  <a:srgbClr val="002060"/>
                </a:solidFill>
              </a:rPr>
              <a:t>Мястото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на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инцидента</a:t>
            </a:r>
            <a:r>
              <a:rPr lang="en-US" sz="2800" b="1" dirty="0">
                <a:solidFill>
                  <a:srgbClr val="002060"/>
                </a:solidFill>
              </a:rPr>
              <a:t>; </a:t>
            </a:r>
            <a:endParaRPr lang="bg-BG" sz="2800" b="1" dirty="0">
              <a:solidFill>
                <a:srgbClr val="002060"/>
              </a:solidFill>
            </a:endParaRP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b="1" dirty="0" err="1">
                <a:solidFill>
                  <a:srgbClr val="002060"/>
                </a:solidFill>
              </a:rPr>
              <a:t>Информация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за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сградата</a:t>
            </a:r>
            <a:r>
              <a:rPr lang="en-US" sz="2800" b="1" dirty="0">
                <a:solidFill>
                  <a:srgbClr val="002060"/>
                </a:solidFill>
              </a:rPr>
              <a:t>, </a:t>
            </a:r>
            <a:r>
              <a:rPr lang="en-US" sz="2800" b="1" dirty="0" err="1">
                <a:solidFill>
                  <a:srgbClr val="002060"/>
                </a:solidFill>
              </a:rPr>
              <a:t>включително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входовете</a:t>
            </a:r>
            <a:r>
              <a:rPr lang="en-US" sz="2800" b="1" dirty="0">
                <a:solidFill>
                  <a:srgbClr val="002060"/>
                </a:solidFill>
              </a:rPr>
              <a:t> и </a:t>
            </a:r>
            <a:r>
              <a:rPr lang="en-US" sz="2800" b="1" dirty="0" err="1">
                <a:solidFill>
                  <a:srgbClr val="002060"/>
                </a:solidFill>
              </a:rPr>
              <a:t>изходите</a:t>
            </a:r>
            <a:r>
              <a:rPr lang="en-US" sz="2800" b="1" dirty="0">
                <a:solidFill>
                  <a:srgbClr val="002060"/>
                </a:solidFill>
              </a:rPr>
              <a:t>;</a:t>
            </a:r>
            <a:endParaRPr lang="bg-BG" sz="2800" b="1" dirty="0">
              <a:solidFill>
                <a:srgbClr val="002060"/>
              </a:solidFill>
            </a:endParaRP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b="1" dirty="0" err="1">
                <a:solidFill>
                  <a:srgbClr val="002060"/>
                </a:solidFill>
              </a:rPr>
              <a:t>Информация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за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жертвите</a:t>
            </a:r>
            <a:r>
              <a:rPr lang="en-US" sz="2800" b="1" dirty="0">
                <a:solidFill>
                  <a:srgbClr val="002060"/>
                </a:solidFill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</a:rPr>
              <a:t>пострадалите</a:t>
            </a:r>
            <a:r>
              <a:rPr lang="bg-BG" sz="2800" b="1" dirty="0" smtClean="0">
                <a:solidFill>
                  <a:srgbClr val="002060"/>
                </a:solidFill>
              </a:rPr>
              <a:t>;</a:t>
            </a:r>
            <a:endParaRPr lang="bg-BG" sz="2800" b="1" dirty="0">
              <a:solidFill>
                <a:srgbClr val="002060"/>
              </a:solidFill>
            </a:endParaRP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b="1" dirty="0" err="1">
                <a:solidFill>
                  <a:srgbClr val="002060"/>
                </a:solidFill>
              </a:rPr>
              <a:t>Наличие</a:t>
            </a:r>
            <a:r>
              <a:rPr lang="en-US" sz="2800" b="1" dirty="0">
                <a:solidFill>
                  <a:srgbClr val="002060"/>
                </a:solidFill>
              </a:rPr>
              <a:t> и </a:t>
            </a:r>
            <a:r>
              <a:rPr lang="en-US" sz="2800" b="1" dirty="0" err="1">
                <a:solidFill>
                  <a:srgbClr val="002060"/>
                </a:solidFill>
              </a:rPr>
              <a:t>заложници</a:t>
            </a:r>
            <a:r>
              <a:rPr lang="en-US" sz="2800" b="1" dirty="0">
                <a:solidFill>
                  <a:srgbClr val="002060"/>
                </a:solidFill>
              </a:rPr>
              <a:t>, </a:t>
            </a:r>
            <a:r>
              <a:rPr lang="en-US" sz="2800" b="1" dirty="0" err="1">
                <a:solidFill>
                  <a:srgbClr val="002060"/>
                </a:solidFill>
              </a:rPr>
              <a:t>къде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се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намират</a:t>
            </a:r>
            <a:r>
              <a:rPr lang="en-US" sz="2800" b="1" dirty="0">
                <a:solidFill>
                  <a:srgbClr val="002060"/>
                </a:solidFill>
              </a:rPr>
              <a:t> и </a:t>
            </a:r>
            <a:r>
              <a:rPr lang="en-US" sz="2800" b="1" dirty="0" err="1">
                <a:solidFill>
                  <a:srgbClr val="002060"/>
                </a:solidFill>
              </a:rPr>
              <a:t>техния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брой</a:t>
            </a:r>
            <a:r>
              <a:rPr lang="en-US" sz="2800" b="1" dirty="0">
                <a:solidFill>
                  <a:srgbClr val="002060"/>
                </a:solidFill>
              </a:rPr>
              <a:t>; </a:t>
            </a:r>
            <a:endParaRPr lang="bg-BG" sz="2800" b="1" dirty="0">
              <a:solidFill>
                <a:srgbClr val="002060"/>
              </a:solidFill>
            </a:endParaRP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bg-BG" sz="2800" b="1" dirty="0" smtClean="0">
                <a:solidFill>
                  <a:srgbClr val="002060"/>
                </a:solidFill>
              </a:rPr>
              <a:t>В</a:t>
            </a:r>
            <a:r>
              <a:rPr lang="en-US" sz="2800" b="1" dirty="0" err="1" smtClean="0">
                <a:solidFill>
                  <a:srgbClr val="002060"/>
                </a:solidFill>
              </a:rPr>
              <a:t>ъншния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вид</a:t>
            </a:r>
            <a:r>
              <a:rPr lang="en-US" sz="2800" b="1" dirty="0">
                <a:solidFill>
                  <a:srgbClr val="002060"/>
                </a:solidFill>
              </a:rPr>
              <a:t> и </a:t>
            </a:r>
            <a:r>
              <a:rPr lang="en-US" sz="2800" b="1" dirty="0" err="1">
                <a:solidFill>
                  <a:srgbClr val="002060"/>
                </a:solidFill>
              </a:rPr>
              <a:t>въоръжението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на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нападател</a:t>
            </a:r>
            <a:r>
              <a:rPr lang="bg-BG" sz="2800" b="1" dirty="0" smtClean="0">
                <a:solidFill>
                  <a:srgbClr val="002060"/>
                </a:solidFill>
              </a:rPr>
              <a:t>я или броя на нападателите</a:t>
            </a:r>
            <a:r>
              <a:rPr lang="en-US" sz="2800" b="1" dirty="0" smtClean="0">
                <a:solidFill>
                  <a:srgbClr val="002060"/>
                </a:solidFill>
              </a:rPr>
              <a:t>.</a:t>
            </a:r>
            <a:endParaRPr lang="bg-BG" sz="2800" b="1" dirty="0">
              <a:solidFill>
                <a:srgbClr val="002060"/>
              </a:solidFill>
            </a:endParaRPr>
          </a:p>
          <a:p>
            <a:endParaRPr lang="bg-BG" sz="28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2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77673" y="395785"/>
            <a:ext cx="11245754" cy="671229"/>
          </a:xfr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ПОВЕДЕНИЕ И ДЕЙСТВИЕ ПРИ „МАСОВ УБИЕЦ“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17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11908" y="1810464"/>
            <a:ext cx="1178009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800" b="1" u="sng" dirty="0" smtClean="0">
                <a:solidFill>
                  <a:srgbClr val="002060"/>
                </a:solidFill>
              </a:rPr>
              <a:t>В класната стая/аулата/кабинета: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bg-BG" sz="2800" b="1" dirty="0" smtClean="0">
              <a:solidFill>
                <a:srgbClr val="002060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bg-BG" sz="2800" b="1" dirty="0" smtClean="0">
                <a:solidFill>
                  <a:srgbClr val="002060"/>
                </a:solidFill>
              </a:rPr>
              <a:t>Учителят/преподавателят стават лидери – отдават разпореждания;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bg-BG" sz="2800" b="1" dirty="0" smtClean="0">
                <a:solidFill>
                  <a:srgbClr val="002060"/>
                </a:solidFill>
              </a:rPr>
              <a:t>Барикадират се вратата и прозорците (ако има такива от към коридора);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bg-BG" sz="2800" b="1" dirty="0" smtClean="0">
                <a:solidFill>
                  <a:srgbClr val="002060"/>
                </a:solidFill>
              </a:rPr>
              <a:t>Изключва се звука на всички телефони и на устройства, които могат да издават звуци;</a:t>
            </a:r>
          </a:p>
          <a:p>
            <a:endParaRPr lang="bg-BG" sz="2800" b="1" dirty="0" smtClean="0">
              <a:solidFill>
                <a:srgbClr val="002060"/>
              </a:solidFill>
            </a:endParaRPr>
          </a:p>
          <a:p>
            <a:endParaRPr lang="bg-BG" sz="28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69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77673" y="395785"/>
            <a:ext cx="11245754" cy="671229"/>
          </a:xfr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ПОВЕДЕНИЕ И ДЕЙСТВИЕ ПРИ „МАСОВ УБИЕЦ“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18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1191" y="1164169"/>
            <a:ext cx="117800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800" b="1" u="sng" dirty="0" smtClean="0">
                <a:solidFill>
                  <a:srgbClr val="002060"/>
                </a:solidFill>
              </a:rPr>
              <a:t>В класната стая/аулата/кабинета: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bg-BG" sz="2800" b="1" dirty="0" smtClean="0">
              <a:solidFill>
                <a:srgbClr val="00206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bg-BG" sz="2800" b="1" dirty="0" smtClean="0">
                <a:solidFill>
                  <a:srgbClr val="002060"/>
                </a:solidFill>
              </a:rPr>
              <a:t>Всички се укриват </a:t>
            </a:r>
            <a:r>
              <a:rPr lang="bg-BG" sz="2800" b="1" smtClean="0">
                <a:solidFill>
                  <a:srgbClr val="002060"/>
                </a:solidFill>
              </a:rPr>
              <a:t>ниско до </a:t>
            </a:r>
            <a:r>
              <a:rPr lang="bg-BG" sz="2800" b="1" dirty="0" smtClean="0">
                <a:solidFill>
                  <a:srgbClr val="002060"/>
                </a:solidFill>
              </a:rPr>
              <a:t>стените, във възможно най-близкия ъгъл до вратата.</a:t>
            </a:r>
          </a:p>
          <a:p>
            <a:endParaRPr lang="bg-BG" sz="2800" b="1" dirty="0" smtClean="0">
              <a:solidFill>
                <a:srgbClr val="002060"/>
              </a:solidFill>
            </a:endParaRPr>
          </a:p>
          <a:p>
            <a:endParaRPr lang="bg-BG" sz="2800" b="1" dirty="0" smtClean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50" y="4717821"/>
            <a:ext cx="3210373" cy="16385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9112" y="2732419"/>
            <a:ext cx="7458069" cy="3806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25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77673" y="395785"/>
            <a:ext cx="11245754" cy="671229"/>
          </a:xfr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ПОВЕДЕНИЕ И ДЕЙСТВИЕ ПРИ „МАСОВ УБИЕЦ“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19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1191" y="1164169"/>
            <a:ext cx="1178009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800" b="1" u="sng" dirty="0" smtClean="0">
                <a:solidFill>
                  <a:srgbClr val="002060"/>
                </a:solidFill>
              </a:rPr>
              <a:t>В класната стая/аулата/кабинета: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bg-BG" sz="2800" b="1" dirty="0" smtClean="0">
              <a:solidFill>
                <a:srgbClr val="002060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bg-BG" sz="2800" b="1" dirty="0" smtClean="0">
                <a:solidFill>
                  <a:srgbClr val="002060"/>
                </a:solidFill>
              </a:rPr>
              <a:t>На прозорец, видим от вън, се поставя ярък предмет, раница, яке или друга дреха;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bg-BG" sz="2800" b="1" dirty="0" smtClean="0">
                <a:solidFill>
                  <a:srgbClr val="002060"/>
                </a:solidFill>
              </a:rPr>
              <a:t>В стаята се пази тишина и не се отговаря на провокациите на извършителя;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bg-BG" sz="2800" b="1" dirty="0" smtClean="0">
                <a:solidFill>
                  <a:srgbClr val="002060"/>
                </a:solidFill>
              </a:rPr>
              <a:t>Не се правят опити за неутрализиране на извършителя. Не сте подготвени за това. Мислете за общността.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bg-BG" sz="2800" b="1" dirty="0" smtClean="0">
              <a:solidFill>
                <a:srgbClr val="002060"/>
              </a:solidFill>
            </a:endParaRPr>
          </a:p>
          <a:p>
            <a:endParaRPr lang="bg-BG" sz="28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6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77673" y="395785"/>
            <a:ext cx="11245754" cy="671229"/>
          </a:xfr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b="1" dirty="0" smtClean="0">
                <a:solidFill>
                  <a:schemeClr val="accent5">
                    <a:lumMod val="50000"/>
                  </a:schemeClr>
                </a:solidFill>
              </a:rPr>
              <a:t>АКТОВЕ НА НАСИЛИЕ</a:t>
            </a:r>
            <a:endParaRPr lang="en-US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7673" y="1337593"/>
            <a:ext cx="11245754" cy="4339650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И</a:t>
            </a:r>
            <a:r>
              <a:rPr lang="bg-BG" sz="2800" b="1" dirty="0" smtClean="0">
                <a:solidFill>
                  <a:schemeClr val="accent5">
                    <a:lumMod val="50000"/>
                  </a:schemeClr>
                </a:solidFill>
              </a:rPr>
              <a:t>звършителите </a:t>
            </a:r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могат да </a:t>
            </a:r>
            <a:r>
              <a:rPr lang="bg-BG" sz="2800" b="1" dirty="0" smtClean="0">
                <a:solidFill>
                  <a:schemeClr val="accent5">
                    <a:lumMod val="50000"/>
                  </a:schemeClr>
                </a:solidFill>
              </a:rPr>
              <a:t>бъдат:</a:t>
            </a:r>
            <a:endParaRPr lang="bg-BG" sz="28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Терористи;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Екстремисти, склонни към насилие;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Престъпници;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Психически нестабилни лица;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Лица под въздействието на наркотични, упойващи вещества и/или алкохол;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Недоволни </a:t>
            </a:r>
            <a:r>
              <a:rPr lang="bg-BG" sz="2800" b="1" dirty="0" smtClean="0">
                <a:solidFill>
                  <a:schemeClr val="accent5">
                    <a:lumMod val="50000"/>
                  </a:schemeClr>
                </a:solidFill>
              </a:rPr>
              <a:t>служители/ученици/студенти, </a:t>
            </a:r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търсещи отмъщение или движени от лични крайни емоции.</a:t>
            </a:r>
          </a:p>
          <a:p>
            <a:pPr algn="just"/>
            <a:endParaRPr lang="en-US" sz="2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38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77673" y="395785"/>
            <a:ext cx="11245754" cy="671229"/>
          </a:xfr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ПОВЕДЕНИЕ И ДЕЙСТВИЕ ПРИ „МАСОВ УБИЕЦ“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20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1191" y="1164169"/>
            <a:ext cx="1178009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g-BG" sz="2800" b="1" u="sng" dirty="0" smtClean="0">
              <a:solidFill>
                <a:srgbClr val="002060"/>
              </a:solidFill>
            </a:endParaRPr>
          </a:p>
          <a:p>
            <a:r>
              <a:rPr lang="bg-BG" sz="2800" b="1" u="sng" dirty="0" smtClean="0">
                <a:solidFill>
                  <a:srgbClr val="002060"/>
                </a:solidFill>
              </a:rPr>
              <a:t>ПРИ </a:t>
            </a:r>
            <a:r>
              <a:rPr lang="bg-BG" sz="2800" b="1" u="sng" dirty="0">
                <a:solidFill>
                  <a:srgbClr val="002060"/>
                </a:solidFill>
              </a:rPr>
              <a:t>ПРИСТИГАНЕ НА ПОЛИЦИЯТА</a:t>
            </a:r>
            <a:r>
              <a:rPr lang="bg-BG" sz="2800" b="1" u="sng" dirty="0" smtClean="0">
                <a:solidFill>
                  <a:srgbClr val="002060"/>
                </a:solidFill>
              </a:rPr>
              <a:t>:</a:t>
            </a:r>
          </a:p>
          <a:p>
            <a:endParaRPr lang="bg-BG" sz="2800" b="1" u="sng" dirty="0">
              <a:solidFill>
                <a:srgbClr val="002060"/>
              </a:solidFill>
            </a:endParaRP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b="1" dirty="0" err="1">
                <a:solidFill>
                  <a:srgbClr val="002060"/>
                </a:solidFill>
              </a:rPr>
              <a:t>Останете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спокойни</a:t>
            </a:r>
            <a:r>
              <a:rPr lang="en-US" sz="2800" b="1" dirty="0">
                <a:solidFill>
                  <a:srgbClr val="002060"/>
                </a:solidFill>
              </a:rPr>
              <a:t> и </a:t>
            </a:r>
            <a:r>
              <a:rPr lang="en-US" sz="2800" b="1" dirty="0" err="1">
                <a:solidFill>
                  <a:srgbClr val="002060"/>
                </a:solidFill>
              </a:rPr>
              <a:t>дръжте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ръцете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си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видими</a:t>
            </a:r>
            <a:r>
              <a:rPr lang="en-US" sz="2800" b="1" dirty="0">
                <a:solidFill>
                  <a:srgbClr val="002060"/>
                </a:solidFill>
              </a:rPr>
              <a:t>;</a:t>
            </a:r>
            <a:endParaRPr lang="bg-BG" sz="2800" b="1" dirty="0">
              <a:solidFill>
                <a:srgbClr val="002060"/>
              </a:solidFill>
            </a:endParaRP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b="1" dirty="0" err="1">
                <a:solidFill>
                  <a:srgbClr val="002060"/>
                </a:solidFill>
              </a:rPr>
              <a:t>Следвайте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указанията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на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униформените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служители</a:t>
            </a:r>
            <a:r>
              <a:rPr lang="en-US" sz="2800" b="1" dirty="0">
                <a:solidFill>
                  <a:srgbClr val="002060"/>
                </a:solidFill>
              </a:rPr>
              <a:t>;</a:t>
            </a:r>
            <a:endParaRPr lang="bg-BG" sz="2800" b="1" dirty="0">
              <a:solidFill>
                <a:srgbClr val="002060"/>
              </a:solidFill>
            </a:endParaRP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b="1" dirty="0" err="1">
                <a:solidFill>
                  <a:srgbClr val="002060"/>
                </a:solidFill>
              </a:rPr>
              <a:t>Съдействайте</a:t>
            </a:r>
            <a:r>
              <a:rPr lang="en-US" sz="2800" b="1" dirty="0">
                <a:solidFill>
                  <a:srgbClr val="002060"/>
                </a:solidFill>
              </a:rPr>
              <a:t> и </a:t>
            </a:r>
            <a:r>
              <a:rPr lang="en-US" sz="2800" b="1" dirty="0" err="1">
                <a:solidFill>
                  <a:srgbClr val="002060"/>
                </a:solidFill>
              </a:rPr>
              <a:t>отговаряйте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на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въпросите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на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служителите</a:t>
            </a:r>
            <a:r>
              <a:rPr lang="en-US" sz="2800" b="1" dirty="0">
                <a:solidFill>
                  <a:srgbClr val="002060"/>
                </a:solidFill>
              </a:rPr>
              <a:t>;</a:t>
            </a:r>
            <a:endParaRPr lang="bg-BG" sz="2800" b="1" dirty="0">
              <a:solidFill>
                <a:srgbClr val="002060"/>
              </a:solidFill>
            </a:endParaRPr>
          </a:p>
          <a:p>
            <a:pPr marL="457200" lvl="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b="1" dirty="0" err="1">
                <a:solidFill>
                  <a:srgbClr val="002060"/>
                </a:solidFill>
              </a:rPr>
              <a:t>Не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разпространявайте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никаква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информация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за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операцията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на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силите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на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реда</a:t>
            </a:r>
            <a:r>
              <a:rPr lang="en-US" sz="2800" b="1" dirty="0">
                <a:solidFill>
                  <a:srgbClr val="002060"/>
                </a:solidFill>
              </a:rPr>
              <a:t>.</a:t>
            </a:r>
            <a:endParaRPr lang="bg-BG" sz="2800" b="1" dirty="0">
              <a:solidFill>
                <a:srgbClr val="00206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bg-BG" sz="2800" b="1" dirty="0" smtClean="0">
              <a:solidFill>
                <a:srgbClr val="002060"/>
              </a:solidFill>
            </a:endParaRPr>
          </a:p>
          <a:p>
            <a:endParaRPr lang="bg-BG" sz="28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18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9167" y="2753107"/>
            <a:ext cx="9662160" cy="2387600"/>
          </a:xfrm>
        </p:spPr>
        <p:txBody>
          <a:bodyPr>
            <a:normAutofit fontScale="90000"/>
          </a:bodyPr>
          <a:lstStyle/>
          <a:p>
            <a:r>
              <a:rPr lang="bg-BG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ПОВЕДЕНИЕ И ДЕЙСТВИЕ ПРИ ЗАПЛАХИ ЗА ИЗПОЛЗВАНЕ НА ВЗРИВНИ УСТРОЙСТВА И </a:t>
            </a:r>
            <a:br>
              <a:rPr lang="bg-BG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</a:br>
            <a:r>
              <a:rPr lang="bg-BG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АКТОВЕ НА НАСИЛИЕ В ОБРАЗОВАТЕЛНИ ИНСТИТУЦИИ</a:t>
            </a:r>
            <a:endParaRPr lang="en-US" b="1" dirty="0">
              <a:solidFill>
                <a:schemeClr val="accent5">
                  <a:lumMod val="50000"/>
                </a:schemeClr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11355" y="5545921"/>
            <a:ext cx="9144000" cy="991357"/>
          </a:xfrm>
        </p:spPr>
        <p:txBody>
          <a:bodyPr/>
          <a:lstStyle/>
          <a:p>
            <a:pPr algn="r"/>
            <a:r>
              <a:rPr lang="bg-BG" b="1" dirty="0">
                <a:solidFill>
                  <a:schemeClr val="accent5">
                    <a:lumMod val="50000"/>
                  </a:schemeClr>
                </a:solidFill>
              </a:rPr>
              <a:t>м</a:t>
            </a:r>
            <a:r>
              <a:rPr lang="bg-BG" b="1" dirty="0" smtClean="0">
                <a:solidFill>
                  <a:schemeClr val="accent5">
                    <a:lumMod val="50000"/>
                  </a:schemeClr>
                </a:solidFill>
              </a:rPr>
              <a:t>ай 2023 г.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3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77673" y="395785"/>
            <a:ext cx="11245754" cy="671229"/>
          </a:xfr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b="1" dirty="0" smtClean="0">
                <a:solidFill>
                  <a:schemeClr val="accent5">
                    <a:lumMod val="50000"/>
                  </a:schemeClr>
                </a:solidFill>
              </a:rPr>
              <a:t>ТЕРОРИЗЪМ</a:t>
            </a:r>
            <a:endParaRPr lang="en-US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3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67945" y="1554480"/>
            <a:ext cx="113554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2800" b="1" dirty="0" smtClean="0">
                <a:solidFill>
                  <a:schemeClr val="accent5">
                    <a:lumMod val="50000"/>
                  </a:schemeClr>
                </a:solidFill>
              </a:rPr>
              <a:t>Извършване на актове на насилие, най-често със стремеж към максимален брой жертви, чиято крайната </a:t>
            </a:r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цел се свързва винаги с ефекта на </a:t>
            </a:r>
            <a:r>
              <a:rPr lang="bg-BG" sz="2800" b="1" dirty="0" smtClean="0">
                <a:solidFill>
                  <a:schemeClr val="accent5">
                    <a:lumMod val="50000"/>
                  </a:schemeClr>
                </a:solidFill>
              </a:rPr>
              <a:t>страх, ужас и несигурност.</a:t>
            </a:r>
            <a:endParaRPr lang="bg-BG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5733288" y="1150727"/>
            <a:ext cx="466344" cy="32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477673" y="3402809"/>
            <a:ext cx="11245754" cy="671229"/>
          </a:xfrm>
          <a:prstGeom prst="rect">
            <a:avLst/>
          </a:prstGeom>
          <a:ln w="1270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sz="3600" b="1" dirty="0" smtClean="0">
                <a:solidFill>
                  <a:schemeClr val="accent5">
                    <a:lumMod val="50000"/>
                  </a:schemeClr>
                </a:solidFill>
              </a:rPr>
              <a:t>ЕКСТРЕМИЗЪМ</a:t>
            </a:r>
            <a:endParaRPr lang="en-US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5666210" y="4238514"/>
            <a:ext cx="466344" cy="32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sp>
        <p:nvSpPr>
          <p:cNvPr id="10" name="TextBox 9"/>
          <p:cNvSpPr txBox="1"/>
          <p:nvPr/>
        </p:nvSpPr>
        <p:spPr>
          <a:xfrm>
            <a:off x="477673" y="4723030"/>
            <a:ext cx="11245754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Крайно радикализирани индивиди или групи от хора, които са склонни </a:t>
            </a:r>
            <a:r>
              <a:rPr lang="bg-BG" sz="2800" b="1" dirty="0" smtClean="0">
                <a:solidFill>
                  <a:schemeClr val="accent5">
                    <a:lumMod val="50000"/>
                  </a:schemeClr>
                </a:solidFill>
              </a:rPr>
              <a:t>към </a:t>
            </a:r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актове на насилие в защита на определена кауза или мотивирани от идеология. </a:t>
            </a:r>
          </a:p>
          <a:p>
            <a:pPr algn="just"/>
            <a:endParaRPr lang="bg-BG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14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64435" y="684274"/>
            <a:ext cx="11245754" cy="5355312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bg-BG" sz="2400" b="1" dirty="0" smtClean="0"/>
          </a:p>
          <a:p>
            <a:pPr algn="just">
              <a:lnSpc>
                <a:spcPct val="150000"/>
              </a:lnSpc>
            </a:pPr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Методите и формите за </a:t>
            </a:r>
            <a:r>
              <a:rPr lang="bg-BG" sz="2800" b="1" dirty="0" smtClean="0">
                <a:solidFill>
                  <a:schemeClr val="accent5">
                    <a:lumMod val="50000"/>
                  </a:schemeClr>
                </a:solidFill>
              </a:rPr>
              <a:t>насилие, </a:t>
            </a:r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използвани от терористите и екстремистите са идентични и </a:t>
            </a:r>
            <a:r>
              <a:rPr lang="bg-BG" sz="2800" b="1" dirty="0" smtClean="0">
                <a:solidFill>
                  <a:schemeClr val="accent5">
                    <a:lumMod val="50000"/>
                  </a:schemeClr>
                </a:solidFill>
              </a:rPr>
              <a:t>многообразни. </a:t>
            </a:r>
          </a:p>
          <a:p>
            <a:pPr algn="just">
              <a:lnSpc>
                <a:spcPct val="150000"/>
              </a:lnSpc>
            </a:pPr>
            <a:endParaRPr lang="bg-BG" sz="28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bg-BG" sz="2800" b="1" dirty="0" smtClean="0">
                <a:solidFill>
                  <a:schemeClr val="accent5">
                    <a:lumMod val="50000"/>
                  </a:schemeClr>
                </a:solidFill>
              </a:rPr>
              <a:t>Актове </a:t>
            </a:r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на насилие, аналогични на терористични или екстремистки могат да се очакват и от хора в психически нестабилно състояние, както и от </a:t>
            </a:r>
            <a:r>
              <a:rPr lang="bg-BG" sz="2800" b="1" dirty="0" smtClean="0">
                <a:solidFill>
                  <a:schemeClr val="accent5">
                    <a:lumMod val="50000"/>
                  </a:schemeClr>
                </a:solidFill>
              </a:rPr>
              <a:t>такива, намиращи се </a:t>
            </a:r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под </a:t>
            </a:r>
            <a:r>
              <a:rPr lang="bg-BG" sz="2800" b="1" dirty="0" smtClean="0">
                <a:solidFill>
                  <a:schemeClr val="accent5">
                    <a:lumMod val="50000"/>
                  </a:schemeClr>
                </a:solidFill>
              </a:rPr>
              <a:t>въздействието </a:t>
            </a:r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на алкохол или упойващи вещества. </a:t>
            </a:r>
          </a:p>
          <a:p>
            <a:pPr algn="just"/>
            <a:endParaRPr lang="en-US" sz="2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84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77673" y="238130"/>
            <a:ext cx="11245754" cy="671229"/>
          </a:xfr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b="1" dirty="0" smtClean="0">
                <a:solidFill>
                  <a:schemeClr val="accent5">
                    <a:lumMod val="50000"/>
                  </a:schemeClr>
                </a:solidFill>
              </a:rPr>
              <a:t>КАКВО МОЖЕМ ДА ОЧАКВАМЕ</a:t>
            </a:r>
            <a:endParaRPr lang="en-US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7673" y="994461"/>
            <a:ext cx="11245754" cy="5262979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g-BG" sz="2400" b="1" dirty="0" smtClean="0">
                <a:solidFill>
                  <a:schemeClr val="accent5">
                    <a:lumMod val="50000"/>
                  </a:schemeClr>
                </a:solidFill>
              </a:rPr>
              <a:t>Основни </a:t>
            </a:r>
            <a:r>
              <a:rPr lang="bg-BG" sz="2400" b="1" dirty="0">
                <a:solidFill>
                  <a:schemeClr val="accent5">
                    <a:lumMod val="50000"/>
                  </a:schemeClr>
                </a:solidFill>
              </a:rPr>
              <a:t>сценарии за осъществяване на </a:t>
            </a:r>
            <a:r>
              <a:rPr lang="bg-BG" sz="2400" b="1" dirty="0" smtClean="0">
                <a:solidFill>
                  <a:schemeClr val="accent5">
                    <a:lumMod val="50000"/>
                  </a:schemeClr>
                </a:solidFill>
              </a:rPr>
              <a:t>актове на насилие </a:t>
            </a:r>
            <a:r>
              <a:rPr lang="bg-BG" sz="2400" b="1" dirty="0">
                <a:solidFill>
                  <a:schemeClr val="accent5">
                    <a:lumMod val="50000"/>
                  </a:schemeClr>
                </a:solidFill>
              </a:rPr>
              <a:t>по обекти с масово пребиваване на хора: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bg-BG" sz="2400" b="1" dirty="0">
                <a:solidFill>
                  <a:schemeClr val="accent5">
                    <a:lumMod val="50000"/>
                  </a:schemeClr>
                </a:solidFill>
              </a:rPr>
              <a:t>Задействане на взривно устройство в </a:t>
            </a:r>
            <a:r>
              <a:rPr lang="bg-BG" sz="2400" b="1" dirty="0" smtClean="0">
                <a:solidFill>
                  <a:schemeClr val="accent5">
                    <a:lumMod val="50000"/>
                  </a:schemeClr>
                </a:solidFill>
              </a:rPr>
              <a:t>сградата </a:t>
            </a:r>
            <a:r>
              <a:rPr lang="bg-BG" sz="2400" b="1" dirty="0">
                <a:solidFill>
                  <a:schemeClr val="accent5">
                    <a:lumMod val="50000"/>
                  </a:schemeClr>
                </a:solidFill>
              </a:rPr>
              <a:t>или в прилежащото пространство с присъствие на много хора;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bg-BG" sz="2400" b="1" dirty="0">
                <a:solidFill>
                  <a:schemeClr val="accent5">
                    <a:lumMod val="50000"/>
                  </a:schemeClr>
                </a:solidFill>
              </a:rPr>
              <a:t>Използване на огнестрелно или хладно оръжие с цел убийство и/или нараняване на </a:t>
            </a:r>
            <a:r>
              <a:rPr lang="bg-BG" sz="2400" b="1" dirty="0" smtClean="0">
                <a:solidFill>
                  <a:schemeClr val="accent5">
                    <a:lumMod val="50000"/>
                  </a:schemeClr>
                </a:solidFill>
              </a:rPr>
              <a:t>голям брой хора – „МАСОВ УБИЕЦ“;</a:t>
            </a:r>
            <a:endParaRPr lang="bg-BG" sz="24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bg-BG" sz="2400" b="1" dirty="0">
                <a:solidFill>
                  <a:schemeClr val="accent5">
                    <a:lumMod val="50000"/>
                  </a:schemeClr>
                </a:solidFill>
              </a:rPr>
              <a:t>Вземане на заложници в сградата;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bg-BG" sz="2400" b="1" dirty="0">
                <a:solidFill>
                  <a:schemeClr val="accent5">
                    <a:lumMod val="50000"/>
                  </a:schemeClr>
                </a:solidFill>
              </a:rPr>
              <a:t>Използване на радиоактивен материал или токсични вещества за масово поразяване на хора;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bg-BG" sz="2400" b="1" dirty="0">
                <a:solidFill>
                  <a:schemeClr val="accent5">
                    <a:lumMod val="50000"/>
                  </a:schemeClr>
                </a:solidFill>
              </a:rPr>
              <a:t>Шантаж чрез </a:t>
            </a:r>
            <a:r>
              <a:rPr lang="bg-BG" sz="2400" b="1" cap="all" dirty="0" smtClean="0">
                <a:solidFill>
                  <a:schemeClr val="accent5">
                    <a:lumMod val="50000"/>
                  </a:schemeClr>
                </a:solidFill>
              </a:rPr>
              <a:t>Заплахи за </a:t>
            </a:r>
            <a:r>
              <a:rPr lang="bg-BG" sz="2400" b="1" cap="all" dirty="0">
                <a:solidFill>
                  <a:schemeClr val="accent5">
                    <a:lumMod val="50000"/>
                  </a:schemeClr>
                </a:solidFill>
              </a:rPr>
              <a:t>наличие на взривни устройства </a:t>
            </a:r>
            <a:r>
              <a:rPr lang="bg-BG" sz="2400" b="1" dirty="0">
                <a:solidFill>
                  <a:schemeClr val="accent5">
                    <a:lumMod val="50000"/>
                  </a:schemeClr>
                </a:solidFill>
              </a:rPr>
              <a:t>в сградата.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bg-BG" sz="2400" b="1" dirty="0">
                <a:solidFill>
                  <a:schemeClr val="accent5">
                    <a:lumMod val="50000"/>
                  </a:schemeClr>
                </a:solidFill>
              </a:rPr>
              <a:t>Проникване в информационните системи на обекта с цел злоупотреба с данни или в компютърно управлявани системи с цел нарушаване на тяхната нормална работа - </a:t>
            </a:r>
            <a:r>
              <a:rPr lang="bg-BG" sz="2400" b="1" dirty="0" err="1">
                <a:solidFill>
                  <a:schemeClr val="accent5">
                    <a:lumMod val="50000"/>
                  </a:schemeClr>
                </a:solidFill>
              </a:rPr>
              <a:t>кибертероризъм</a:t>
            </a:r>
            <a:r>
              <a:rPr lang="bg-BG" sz="2400" b="1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algn="just"/>
            <a:endParaRPr lang="en-US" sz="2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24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1524000" y="1484313"/>
            <a:ext cx="914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/>
              <a:t>         </a:t>
            </a:r>
            <a:endParaRPr lang="bg-BG" altLang="en-US" sz="2000"/>
          </a:p>
        </p:txBody>
      </p:sp>
      <p:sp>
        <p:nvSpPr>
          <p:cNvPr id="29699" name="Text Box 7"/>
          <p:cNvSpPr txBox="1">
            <a:spLocks noChangeArrowheads="1"/>
          </p:cNvSpPr>
          <p:nvPr/>
        </p:nvSpPr>
        <p:spPr bwMode="auto">
          <a:xfrm>
            <a:off x="1524000" y="1773238"/>
            <a:ext cx="914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bg-BG" altLang="en-US" sz="1800" b="1"/>
              <a:t>        </a:t>
            </a:r>
            <a:endParaRPr lang="bg-BG" altLang="en-US" sz="1800"/>
          </a:p>
        </p:txBody>
      </p:sp>
      <p:sp>
        <p:nvSpPr>
          <p:cNvPr id="29700" name="Text Box 8"/>
          <p:cNvSpPr txBox="1">
            <a:spLocks noChangeArrowheads="1"/>
          </p:cNvSpPr>
          <p:nvPr/>
        </p:nvSpPr>
        <p:spPr bwMode="auto">
          <a:xfrm>
            <a:off x="1524000" y="1844676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bg-BG" altLang="en-US" sz="1800" b="1"/>
              <a:t>      </a:t>
            </a:r>
          </a:p>
        </p:txBody>
      </p:sp>
      <p:sp>
        <p:nvSpPr>
          <p:cNvPr id="29701" name="Text Box 9"/>
          <p:cNvSpPr txBox="1">
            <a:spLocks noChangeArrowheads="1"/>
          </p:cNvSpPr>
          <p:nvPr/>
        </p:nvSpPr>
        <p:spPr bwMode="auto">
          <a:xfrm>
            <a:off x="1524000" y="6021388"/>
            <a:ext cx="914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9702" name="Text Box 10"/>
          <p:cNvSpPr txBox="1">
            <a:spLocks noChangeArrowheads="1"/>
          </p:cNvSpPr>
          <p:nvPr/>
        </p:nvSpPr>
        <p:spPr bwMode="auto">
          <a:xfrm>
            <a:off x="1524000" y="1547813"/>
            <a:ext cx="914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bg-BG" altLang="en-US" sz="1800" b="1"/>
              <a:t>      </a:t>
            </a:r>
            <a:endParaRPr lang="bg-BG" altLang="en-US" sz="1800">
              <a:solidFill>
                <a:srgbClr val="FF0000"/>
              </a:solidFill>
            </a:endParaRPr>
          </a:p>
        </p:txBody>
      </p:sp>
      <p:sp>
        <p:nvSpPr>
          <p:cNvPr id="29703" name="Text Box 11"/>
          <p:cNvSpPr txBox="1">
            <a:spLocks noChangeArrowheads="1"/>
          </p:cNvSpPr>
          <p:nvPr/>
        </p:nvSpPr>
        <p:spPr bwMode="auto">
          <a:xfrm>
            <a:off x="1524000" y="1628776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bg-BG" altLang="en-US" sz="1800" b="1"/>
              <a:t>     </a:t>
            </a:r>
            <a:endParaRPr lang="bg-BG" altLang="en-US" sz="1800">
              <a:solidFill>
                <a:schemeClr val="accent2"/>
              </a:solidFill>
            </a:endParaRPr>
          </a:p>
        </p:txBody>
      </p:sp>
      <p:sp>
        <p:nvSpPr>
          <p:cNvPr id="29704" name="Text Box 12"/>
          <p:cNvSpPr txBox="1">
            <a:spLocks noChangeArrowheads="1"/>
          </p:cNvSpPr>
          <p:nvPr/>
        </p:nvSpPr>
        <p:spPr bwMode="auto">
          <a:xfrm>
            <a:off x="1524000" y="6165851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9705" name="Text Box 13"/>
          <p:cNvSpPr txBox="1">
            <a:spLocks noChangeArrowheads="1"/>
          </p:cNvSpPr>
          <p:nvPr/>
        </p:nvSpPr>
        <p:spPr bwMode="auto">
          <a:xfrm>
            <a:off x="1524000" y="1916113"/>
            <a:ext cx="914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1"/>
          </a:p>
        </p:txBody>
      </p:sp>
      <p:sp>
        <p:nvSpPr>
          <p:cNvPr id="29706" name="WordArt 15"/>
          <p:cNvSpPr>
            <a:spLocks noChangeArrowheads="1" noChangeShapeType="1" noTextEdit="1"/>
          </p:cNvSpPr>
          <p:nvPr/>
        </p:nvSpPr>
        <p:spPr bwMode="auto">
          <a:xfrm>
            <a:off x="2208214" y="2205038"/>
            <a:ext cx="7775575" cy="31686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6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endParaRPr lang="bg-BG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 panose="020B0806030902050204" pitchFamily="34" charset="0"/>
            </a:endParaRPr>
          </a:p>
        </p:txBody>
      </p:sp>
      <p:sp>
        <p:nvSpPr>
          <p:cNvPr id="13" name="WordArt 9"/>
          <p:cNvSpPr>
            <a:spLocks noChangeArrowheads="1" noChangeShapeType="1" noTextEdit="1"/>
          </p:cNvSpPr>
          <p:nvPr/>
        </p:nvSpPr>
        <p:spPr bwMode="auto">
          <a:xfrm>
            <a:off x="776715" y="1090085"/>
            <a:ext cx="10927080" cy="3783156"/>
          </a:xfrm>
          <a:prstGeom prst="rect">
            <a:avLst/>
          </a:prstGeom>
          <a:effectLst>
            <a:glow rad="63500">
              <a:schemeClr val="accent2">
                <a:lumMod val="60000"/>
                <a:lumOff val="40000"/>
                <a:alpha val="40000"/>
              </a:schemeClr>
            </a:glow>
            <a:outerShdw blurRad="152400" dist="317500" dir="5400000" sx="90000" sy="-19000" rotWithShape="0">
              <a:schemeClr val="accent4">
                <a:lumMod val="40000"/>
                <a:lumOff val="60000"/>
                <a:alpha val="15000"/>
              </a:schemeClr>
            </a:outerShdw>
          </a:effectLst>
          <a:extLst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bg-BG" b="1" kern="10" spc="360" dirty="0">
                <a:solidFill>
                  <a:schemeClr val="accent5">
                    <a:lumMod val="50000"/>
                  </a:schemeClr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НИКОЙ НЕ ИСКА ТОВА ДА СЕ </a:t>
            </a:r>
            <a:r>
              <a:rPr lang="bg-BG" b="1" kern="10" spc="360" dirty="0" smtClean="0">
                <a:solidFill>
                  <a:schemeClr val="accent5">
                    <a:lumMod val="50000"/>
                  </a:schemeClr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СЛУЧВА - </a:t>
            </a:r>
            <a:endParaRPr lang="bg-BG" b="1" kern="10" spc="360" dirty="0">
              <a:solidFill>
                <a:schemeClr val="accent5">
                  <a:lumMod val="50000"/>
                </a:schemeClr>
              </a:soli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 Black"/>
            </a:endParaRPr>
          </a:p>
          <a:p>
            <a:pPr algn="ctr" eaLnBrk="1" hangingPunct="1">
              <a:defRPr/>
            </a:pPr>
            <a:r>
              <a:rPr lang="bg-BG" b="1" kern="10" spc="360" dirty="0">
                <a:solidFill>
                  <a:schemeClr val="accent5">
                    <a:lumMod val="50000"/>
                  </a:schemeClr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НО ТО СЕ СЛУЧВА</a:t>
            </a:r>
          </a:p>
          <a:p>
            <a:pPr algn="ctr" eaLnBrk="1" hangingPunct="1">
              <a:defRPr/>
            </a:pPr>
            <a:endParaRPr lang="bg-BG" b="1" kern="10" spc="360" dirty="0">
              <a:solidFill>
                <a:srgbClr val="FF0000"/>
              </a:soli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 Black"/>
            </a:endParaRPr>
          </a:p>
          <a:p>
            <a:pPr algn="ctr" eaLnBrk="1" hangingPunct="1">
              <a:defRPr/>
            </a:pPr>
            <a:r>
              <a:rPr lang="bg-BG" b="1" kern="10" spc="360" dirty="0"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ЕДИНСТВЕНАТА НИ ВЪЗМОЖНОСТ </a:t>
            </a:r>
            <a:r>
              <a:rPr lang="bg-BG" b="1" kern="10" spc="360" dirty="0" smtClean="0"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Е -</a:t>
            </a:r>
            <a:endParaRPr lang="bg-BG" b="1" kern="10" spc="360" dirty="0">
              <a:solidFill>
                <a:srgbClr val="FF0000"/>
              </a:soli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 Black"/>
            </a:endParaRPr>
          </a:p>
          <a:p>
            <a:pPr algn="ctr" eaLnBrk="1" hangingPunct="1">
              <a:defRPr/>
            </a:pPr>
            <a:r>
              <a:rPr lang="bg-BG" b="1" kern="10" spc="360" dirty="0"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ДА СМЕ ПОДГОТВЕНИ </a:t>
            </a:r>
            <a:endParaRPr lang="en-US" b="1" kern="10" spc="360" dirty="0">
              <a:solidFill>
                <a:srgbClr val="FF0000"/>
              </a:soli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45138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77771" y="529171"/>
            <a:ext cx="11245754" cy="707020"/>
          </a:xfr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b="1" dirty="0" smtClean="0">
                <a:solidFill>
                  <a:schemeClr val="accent5">
                    <a:lumMod val="50000"/>
                  </a:schemeClr>
                </a:solidFill>
              </a:rPr>
              <a:t>ЗА ДА СМЕ ПОДГОТВЕНИ</a:t>
            </a:r>
            <a:endParaRPr lang="en-US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7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270234" y="2060028"/>
            <a:ext cx="8303173" cy="132430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7" name="TextBox 6"/>
          <p:cNvSpPr txBox="1"/>
          <p:nvPr/>
        </p:nvSpPr>
        <p:spPr>
          <a:xfrm>
            <a:off x="3615559" y="2429791"/>
            <a:ext cx="57701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b="1" dirty="0" smtClean="0">
                <a:solidFill>
                  <a:schemeClr val="accent5">
                    <a:lumMod val="50000"/>
                  </a:schemeClr>
                </a:solidFill>
              </a:rPr>
              <a:t>ПРЕДВАРИТЕЛНА ПОДГОТОВКА</a:t>
            </a:r>
            <a:endParaRPr lang="bg-BG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 flipH="1">
            <a:off x="6160900" y="3402526"/>
            <a:ext cx="647964" cy="451945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9" name="Rounded Rectangle 8"/>
          <p:cNvSpPr/>
          <p:nvPr/>
        </p:nvSpPr>
        <p:spPr>
          <a:xfrm>
            <a:off x="2270234" y="3872666"/>
            <a:ext cx="8303173" cy="97746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0" name="TextBox 9"/>
          <p:cNvSpPr txBox="1"/>
          <p:nvPr/>
        </p:nvSpPr>
        <p:spPr>
          <a:xfrm>
            <a:off x="2485696" y="4130565"/>
            <a:ext cx="8303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 smtClean="0">
                <a:solidFill>
                  <a:schemeClr val="accent5">
                    <a:lumMod val="50000"/>
                  </a:schemeClr>
                </a:solidFill>
              </a:rPr>
              <a:t>ПЛАН ЗА ДЕЙСТВИЕ - </a:t>
            </a:r>
            <a:r>
              <a:rPr lang="bg-BG" sz="2400" b="1" dirty="0">
                <a:solidFill>
                  <a:schemeClr val="accent5">
                    <a:lumMod val="50000"/>
                  </a:schemeClr>
                </a:solidFill>
              </a:rPr>
              <a:t>Наредба № 8121з-1225/27.09.2017 г. </a:t>
            </a:r>
          </a:p>
        </p:txBody>
      </p:sp>
      <p:sp>
        <p:nvSpPr>
          <p:cNvPr id="11" name="Down Arrow 10"/>
          <p:cNvSpPr/>
          <p:nvPr/>
        </p:nvSpPr>
        <p:spPr>
          <a:xfrm flipH="1">
            <a:off x="6176666" y="4907126"/>
            <a:ext cx="647964" cy="451945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2" name="Rounded Rectangle 11"/>
          <p:cNvSpPr/>
          <p:nvPr/>
        </p:nvSpPr>
        <p:spPr>
          <a:xfrm>
            <a:off x="2333295" y="5416067"/>
            <a:ext cx="8303173" cy="97746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4" name="TextBox 13"/>
          <p:cNvSpPr txBox="1"/>
          <p:nvPr/>
        </p:nvSpPr>
        <p:spPr>
          <a:xfrm>
            <a:off x="2485696" y="5672345"/>
            <a:ext cx="8303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400" b="1" dirty="0" smtClean="0">
                <a:solidFill>
                  <a:schemeClr val="accent5">
                    <a:lumMod val="50000"/>
                  </a:schemeClr>
                </a:solidFill>
              </a:rPr>
              <a:t>ОБУЧЕНИЕ И ТРЕНИРОВКА</a:t>
            </a:r>
            <a:endParaRPr lang="bg-BG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78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66860" y="2602957"/>
            <a:ext cx="11245754" cy="1330738"/>
          </a:xfr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3600" b="1" dirty="0" smtClean="0">
                <a:solidFill>
                  <a:schemeClr val="accent5">
                    <a:lumMod val="50000"/>
                  </a:schemeClr>
                </a:solidFill>
              </a:rPr>
              <a:t>ДЕЙСТВИЯ ПРИ „ЗАПЛАХА ЗА ИЗПОЛЗВАНЕ НА ВЗРИВНО УСТРОЙСТВО“</a:t>
            </a:r>
            <a:endParaRPr lang="en-US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7B3DA-8B17-42B8-95EE-6E48A9D3EA5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5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740165" y="644350"/>
            <a:ext cx="3016469" cy="593438"/>
          </a:xfrm>
          <a:prstGeom prst="ellipse">
            <a:avLst/>
          </a:prstGeom>
          <a:solidFill>
            <a:srgbClr val="FF3300">
              <a:alpha val="5411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6" name="TextBox 5"/>
          <p:cNvSpPr txBox="1"/>
          <p:nvPr/>
        </p:nvSpPr>
        <p:spPr>
          <a:xfrm>
            <a:off x="5512675" y="671363"/>
            <a:ext cx="1471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 smtClean="0"/>
              <a:t>ЗАПЛАХА</a:t>
            </a:r>
            <a:endParaRPr lang="bg-BG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881352" y="275018"/>
            <a:ext cx="1219200" cy="405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b="1" dirty="0"/>
              <a:t>е</a:t>
            </a:r>
            <a:r>
              <a:rPr lang="bg-BG" sz="2000" b="1" dirty="0" smtClean="0"/>
              <a:t>л. поща</a:t>
            </a:r>
            <a:endParaRPr lang="bg-BG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986456" y="756402"/>
            <a:ext cx="111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b="1" dirty="0" smtClean="0"/>
              <a:t>телефон</a:t>
            </a:r>
            <a:endParaRPr lang="bg-BG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9017877" y="275018"/>
            <a:ext cx="25540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b="1" dirty="0"/>
              <a:t>с</a:t>
            </a:r>
            <a:r>
              <a:rPr lang="bg-BG" sz="2000" b="1" dirty="0" smtClean="0"/>
              <a:t>оциални мрежи</a:t>
            </a:r>
            <a:endParaRPr lang="bg-BG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9065173" y="756402"/>
            <a:ext cx="111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b="1" dirty="0" smtClean="0"/>
              <a:t>писмо</a:t>
            </a:r>
            <a:endParaRPr lang="bg-BG" sz="2000" b="1" dirty="0"/>
          </a:p>
        </p:txBody>
      </p:sp>
      <p:cxnSp>
        <p:nvCxnSpPr>
          <p:cNvPr id="14" name="Straight Connector 13"/>
          <p:cNvCxnSpPr>
            <a:stCxn id="9" idx="3"/>
          </p:cNvCxnSpPr>
          <p:nvPr/>
        </p:nvCxnSpPr>
        <p:spPr>
          <a:xfrm flipV="1">
            <a:off x="3100552" y="464938"/>
            <a:ext cx="2412123" cy="127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512675" y="464937"/>
            <a:ext cx="0" cy="17941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3"/>
            <a:endCxn id="5" idx="2"/>
          </p:cNvCxnSpPr>
          <p:nvPr/>
        </p:nvCxnSpPr>
        <p:spPr>
          <a:xfrm flipV="1">
            <a:off x="3100552" y="941069"/>
            <a:ext cx="1639613" cy="1538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550572" y="415606"/>
            <a:ext cx="241212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550572" y="415606"/>
            <a:ext cx="0" cy="17941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5" idx="6"/>
          </p:cNvCxnSpPr>
          <p:nvPr/>
        </p:nvCxnSpPr>
        <p:spPr>
          <a:xfrm flipH="1">
            <a:off x="7756634" y="941068"/>
            <a:ext cx="1206061" cy="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Down Arrow 24"/>
          <p:cNvSpPr/>
          <p:nvPr/>
        </p:nvSpPr>
        <p:spPr>
          <a:xfrm>
            <a:off x="6113344" y="1237788"/>
            <a:ext cx="135056" cy="194836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6" name="Rounded Rectangle 25"/>
          <p:cNvSpPr/>
          <p:nvPr/>
        </p:nvSpPr>
        <p:spPr>
          <a:xfrm>
            <a:off x="4774323" y="1431522"/>
            <a:ext cx="2827282" cy="55196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7" name="TextBox 26"/>
          <p:cNvSpPr txBox="1"/>
          <p:nvPr/>
        </p:nvSpPr>
        <p:spPr>
          <a:xfrm>
            <a:off x="5362639" y="1464716"/>
            <a:ext cx="1697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 smtClean="0"/>
              <a:t>ЕЕНСП 112</a:t>
            </a:r>
            <a:endParaRPr lang="bg-BG" sz="2400" b="1" dirty="0"/>
          </a:p>
        </p:txBody>
      </p:sp>
      <p:sp>
        <p:nvSpPr>
          <p:cNvPr id="28" name="Down Arrow 27"/>
          <p:cNvSpPr/>
          <p:nvPr/>
        </p:nvSpPr>
        <p:spPr>
          <a:xfrm>
            <a:off x="6113343" y="2015583"/>
            <a:ext cx="171843" cy="194837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9" name="Rounded Rectangle 28"/>
          <p:cNvSpPr/>
          <p:nvPr/>
        </p:nvSpPr>
        <p:spPr>
          <a:xfrm>
            <a:off x="4011269" y="2994164"/>
            <a:ext cx="4656082" cy="51163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30" name="TextBox 29"/>
          <p:cNvSpPr txBox="1"/>
          <p:nvPr/>
        </p:nvSpPr>
        <p:spPr>
          <a:xfrm>
            <a:off x="3983418" y="3038217"/>
            <a:ext cx="5192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 smtClean="0"/>
              <a:t>ОГЛЕД ЗА СЪМНИТЕЛЕН ПРЕДМЕТ</a:t>
            </a:r>
            <a:endParaRPr lang="bg-BG" sz="2400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4011269" y="2251485"/>
            <a:ext cx="4656082" cy="4062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32" name="TextBox 31"/>
          <p:cNvSpPr txBox="1"/>
          <p:nvPr/>
        </p:nvSpPr>
        <p:spPr>
          <a:xfrm>
            <a:off x="4264308" y="2253219"/>
            <a:ext cx="5192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 smtClean="0"/>
              <a:t>УВЕДОМЯВАНЕ НА ПЕРСОНАЛА</a:t>
            </a:r>
            <a:endParaRPr lang="bg-BG" sz="2400" b="1" dirty="0"/>
          </a:p>
        </p:txBody>
      </p:sp>
      <p:sp>
        <p:nvSpPr>
          <p:cNvPr id="33" name="Down Arrow 32"/>
          <p:cNvSpPr/>
          <p:nvPr/>
        </p:nvSpPr>
        <p:spPr>
          <a:xfrm>
            <a:off x="6094948" y="2739640"/>
            <a:ext cx="171844" cy="224641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36" name="Diamond 35"/>
          <p:cNvSpPr/>
          <p:nvPr/>
        </p:nvSpPr>
        <p:spPr>
          <a:xfrm>
            <a:off x="5347136" y="3913987"/>
            <a:ext cx="1667467" cy="1457359"/>
          </a:xfrm>
          <a:prstGeom prst="diamon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38" name="TextBox 37"/>
          <p:cNvSpPr txBox="1"/>
          <p:nvPr/>
        </p:nvSpPr>
        <p:spPr>
          <a:xfrm>
            <a:off x="5562337" y="4364909"/>
            <a:ext cx="1298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 smtClean="0"/>
              <a:t>ОЦЕНКА</a:t>
            </a:r>
            <a:endParaRPr lang="bg-BG" sz="2400" b="1" dirty="0"/>
          </a:p>
        </p:txBody>
      </p:sp>
      <p:sp>
        <p:nvSpPr>
          <p:cNvPr id="39" name="Down Arrow 38"/>
          <p:cNvSpPr/>
          <p:nvPr/>
        </p:nvSpPr>
        <p:spPr>
          <a:xfrm>
            <a:off x="6076555" y="3587547"/>
            <a:ext cx="208631" cy="263430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41" name="Right Arrow 40"/>
          <p:cNvSpPr/>
          <p:nvPr/>
        </p:nvSpPr>
        <p:spPr>
          <a:xfrm flipV="1">
            <a:off x="7093235" y="4541766"/>
            <a:ext cx="292713" cy="198157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42" name="Right Arrow 41"/>
          <p:cNvSpPr/>
          <p:nvPr/>
        </p:nvSpPr>
        <p:spPr>
          <a:xfrm flipH="1" flipV="1">
            <a:off x="4966002" y="4547291"/>
            <a:ext cx="325823" cy="187108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43" name="TextBox 42"/>
          <p:cNvSpPr txBox="1"/>
          <p:nvPr/>
        </p:nvSpPr>
        <p:spPr>
          <a:xfrm>
            <a:off x="576072" y="4411614"/>
            <a:ext cx="432108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g-BG" sz="2400" b="1" dirty="0" smtClean="0"/>
              <a:t>НЯМА СЪМНИТЕЛЕН ПРЕДМЕТ</a:t>
            </a:r>
            <a:endParaRPr lang="bg-BG" sz="2400" b="1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583" y="2964281"/>
            <a:ext cx="1377857" cy="1032709"/>
          </a:xfrm>
          <a:prstGeom prst="rect">
            <a:avLst/>
          </a:prstGeom>
        </p:spPr>
      </p:pic>
      <p:sp>
        <p:nvSpPr>
          <p:cNvPr id="49" name="Down Arrow 48"/>
          <p:cNvSpPr/>
          <p:nvPr/>
        </p:nvSpPr>
        <p:spPr>
          <a:xfrm>
            <a:off x="2651143" y="4072587"/>
            <a:ext cx="208631" cy="263430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0" name="TextBox 49"/>
          <p:cNvSpPr txBox="1"/>
          <p:nvPr/>
        </p:nvSpPr>
        <p:spPr>
          <a:xfrm>
            <a:off x="7464580" y="4424845"/>
            <a:ext cx="4303747" cy="461665"/>
          </a:xfrm>
          <a:prstGeom prst="rect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g-BG" sz="2400" b="1" dirty="0" smtClean="0"/>
              <a:t>ИМА СЪМНИТЕЛЕН ПРЕДМЕТ</a:t>
            </a:r>
            <a:endParaRPr lang="bg-BG" sz="2400" b="1" dirty="0"/>
          </a:p>
        </p:txBody>
      </p:sp>
      <p:sp>
        <p:nvSpPr>
          <p:cNvPr id="51" name="Down Arrow 50"/>
          <p:cNvSpPr/>
          <p:nvPr/>
        </p:nvSpPr>
        <p:spPr>
          <a:xfrm>
            <a:off x="2635880" y="4948876"/>
            <a:ext cx="208631" cy="263430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grpSp>
        <p:nvGrpSpPr>
          <p:cNvPr id="2" name="Group 1"/>
          <p:cNvGrpSpPr/>
          <p:nvPr/>
        </p:nvGrpSpPr>
        <p:grpSpPr>
          <a:xfrm>
            <a:off x="1184664" y="5287903"/>
            <a:ext cx="3111062" cy="1113537"/>
            <a:chOff x="1184664" y="5287903"/>
            <a:chExt cx="3111062" cy="1113537"/>
          </a:xfrm>
        </p:grpSpPr>
        <p:sp>
          <p:nvSpPr>
            <p:cNvPr id="52" name="Oval 51"/>
            <p:cNvSpPr/>
            <p:nvPr/>
          </p:nvSpPr>
          <p:spPr>
            <a:xfrm>
              <a:off x="1184664" y="5287903"/>
              <a:ext cx="3111062" cy="1113537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327113" y="5490728"/>
              <a:ext cx="285668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2000" b="1" dirty="0" smtClean="0"/>
                <a:t>НЕ СЕ ИЗВЕЖДАТ УЧЕНИЦИ И ПЕРСОНАЛ</a:t>
              </a:r>
              <a:endParaRPr lang="bg-BG" sz="2000" b="1" dirty="0"/>
            </a:p>
          </p:txBody>
        </p:sp>
      </p:grpSp>
      <p:pic>
        <p:nvPicPr>
          <p:cNvPr id="54" name="Picture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8982" y="3005352"/>
            <a:ext cx="1377857" cy="1032709"/>
          </a:xfrm>
          <a:prstGeom prst="rect">
            <a:avLst/>
          </a:prstGeom>
        </p:spPr>
      </p:pic>
      <p:sp>
        <p:nvSpPr>
          <p:cNvPr id="55" name="Down Arrow 54"/>
          <p:cNvSpPr/>
          <p:nvPr/>
        </p:nvSpPr>
        <p:spPr>
          <a:xfrm>
            <a:off x="9625940" y="4099738"/>
            <a:ext cx="208631" cy="263430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6" name="Down Arrow 55"/>
          <p:cNvSpPr/>
          <p:nvPr/>
        </p:nvSpPr>
        <p:spPr>
          <a:xfrm>
            <a:off x="9625940" y="4948187"/>
            <a:ext cx="208631" cy="263430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grpSp>
        <p:nvGrpSpPr>
          <p:cNvPr id="3" name="Group 2"/>
          <p:cNvGrpSpPr/>
          <p:nvPr/>
        </p:nvGrpSpPr>
        <p:grpSpPr>
          <a:xfrm>
            <a:off x="7866812" y="5245484"/>
            <a:ext cx="3741683" cy="796981"/>
            <a:chOff x="7866812" y="5245484"/>
            <a:chExt cx="3741683" cy="796981"/>
          </a:xfrm>
        </p:grpSpPr>
        <p:sp>
          <p:nvSpPr>
            <p:cNvPr id="57" name="Oval 56"/>
            <p:cNvSpPr/>
            <p:nvPr/>
          </p:nvSpPr>
          <p:spPr>
            <a:xfrm>
              <a:off x="7866812" y="5245484"/>
              <a:ext cx="3741683" cy="796981"/>
            </a:xfrm>
            <a:prstGeom prst="ellipse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143193" y="5263476"/>
              <a:ext cx="31741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2000" b="1" dirty="0" smtClean="0"/>
                <a:t>ЗОНА ЗА СИГУРНОСТ ОКОЛО ПРЕДМЕТА</a:t>
              </a:r>
              <a:endParaRPr lang="bg-BG" sz="2000" b="1" dirty="0"/>
            </a:p>
          </p:txBody>
        </p:sp>
      </p:grpSp>
      <p:sp>
        <p:nvSpPr>
          <p:cNvPr id="59" name="Down Arrow 58"/>
          <p:cNvSpPr/>
          <p:nvPr/>
        </p:nvSpPr>
        <p:spPr>
          <a:xfrm>
            <a:off x="9633337" y="6104855"/>
            <a:ext cx="208631" cy="263430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60" name="TextBox 59"/>
          <p:cNvSpPr txBox="1"/>
          <p:nvPr/>
        </p:nvSpPr>
        <p:spPr>
          <a:xfrm>
            <a:off x="7756633" y="6401440"/>
            <a:ext cx="4361795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g-BG" sz="2000" b="1" dirty="0" smtClean="0">
                <a:solidFill>
                  <a:schemeClr val="accent5">
                    <a:lumMod val="50000"/>
                  </a:schemeClr>
                </a:solidFill>
              </a:rPr>
              <a:t>ИЗВЕЖДАТ СЕ УЧЕНИЦИ И ПЕРСОНАЛ</a:t>
            </a:r>
            <a:endParaRPr lang="bg-BG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935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49" grpId="0" animBg="1"/>
      <p:bldP spid="50" grpId="0" animBg="1"/>
      <p:bldP spid="51" grpId="0" animBg="1"/>
      <p:bldP spid="55" grpId="0" animBg="1"/>
      <p:bldP spid="56" grpId="0" animBg="1"/>
      <p:bldP spid="59" grpId="0" animBg="1"/>
      <p:bldP spid="6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1505</TotalTime>
  <Words>1081</Words>
  <Application>Microsoft Office PowerPoint</Application>
  <PresentationFormat>Widescreen</PresentationFormat>
  <Paragraphs>152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 Black</vt:lpstr>
      <vt:lpstr>Calibri</vt:lpstr>
      <vt:lpstr>Calibri Light</vt:lpstr>
      <vt:lpstr>Impact</vt:lpstr>
      <vt:lpstr>Wingdings</vt:lpstr>
      <vt:lpstr>Office Theme</vt:lpstr>
      <vt:lpstr>ПОВЕДЕНИЕ И ДЕЙСТВИЕ ПРИ ЗАПЛАХИ ЗА ИЗПОЛЗВАНЕ НА ВЗРИВНИ УСТРОЙСТВА И  АКТОВЕ НА НАСИЛИЕ В ОБРАЗОВАТЕЛНИ ИНСТИТУЦИИ</vt:lpstr>
      <vt:lpstr>АКТОВЕ НА НАСИЛИЕ</vt:lpstr>
      <vt:lpstr>ТЕРОРИЗЪМ</vt:lpstr>
      <vt:lpstr>PowerPoint Presentation</vt:lpstr>
      <vt:lpstr>КАКВО МОЖЕМ ДА ОЧАКВАМЕ</vt:lpstr>
      <vt:lpstr>PowerPoint Presentation</vt:lpstr>
      <vt:lpstr>ЗА ДА СМЕ ПОДГОТВЕНИ</vt:lpstr>
      <vt:lpstr>ДЕЙСТВИЯ ПРИ „ЗАПЛАХА ЗА ИЗПОЛЗВАНЕ НА ВЗРИВНО УСТРОЙСТВО“</vt:lpstr>
      <vt:lpstr>PowerPoint Presentation</vt:lpstr>
      <vt:lpstr>ИНФОРМИРАНЕ НА ПЕРСОНАЛА</vt:lpstr>
      <vt:lpstr>ОГЛЕД</vt:lpstr>
      <vt:lpstr>СЪМНИТЕЛЕН ПРЕДМЕТ</vt:lpstr>
      <vt:lpstr>СЪМНИТЕЛЕН ПРЕДМЕТ</vt:lpstr>
      <vt:lpstr>„МАСОВ УБИЕЦ“</vt:lpstr>
      <vt:lpstr>ПОВЕДЕНИЕ И ДЕЙСТВИЕ ПРИ „МАСОВ УБИЕЦ“</vt:lpstr>
      <vt:lpstr>ПОВЕДЕНИЕ И ДЕЙСТВИЕ ПРИ „МАСОВ УБИЕЦ“</vt:lpstr>
      <vt:lpstr>ПОВЕДЕНИЕ И ДЕЙСТВИЕ ПРИ „МАСОВ УБИЕЦ“</vt:lpstr>
      <vt:lpstr>ПОВЕДЕНИЕ И ДЕЙСТВИЕ ПРИ „МАСОВ УБИЕЦ“</vt:lpstr>
      <vt:lpstr>ПОВЕДЕНИЕ И ДЕЙСТВИЕ ПРИ „МАСОВ УБИЕЦ“</vt:lpstr>
      <vt:lpstr>ПОВЕДЕНИЕ И ДЕЙСТВИЕ ПРИ „МАСОВ УБИЕЦ“</vt:lpstr>
      <vt:lpstr>ПОВЕДЕНИЕ И ДЕЙСТВИЕ ПРИ ЗАПЛАХИ ЗА ИЗПОЛЗВАНЕ НА ВЗРИВНИ УСТРОЙСТВА И  АКТОВЕ НА НАСИЛИЕ В ОБРАЗОВАТЕЛНИ ИНСТИТУЦИИ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ЗАПЛАХИ ЗА СИГУРНОСТТА 2023</dc:title>
  <dc:creator>lachezar  k. milushev</dc:creator>
  <cp:lastModifiedBy>User</cp:lastModifiedBy>
  <cp:revision>115</cp:revision>
  <dcterms:created xsi:type="dcterms:W3CDTF">2023-02-27T11:11:23Z</dcterms:created>
  <dcterms:modified xsi:type="dcterms:W3CDTF">2023-04-28T11:11:33Z</dcterms:modified>
</cp:coreProperties>
</file>