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2"/>
    <p:sldId id="284" r:id="rId3"/>
    <p:sldId id="258" r:id="rId4"/>
    <p:sldId id="259" r:id="rId5"/>
    <p:sldId id="260" r:id="rId6"/>
    <p:sldId id="261" r:id="rId7"/>
    <p:sldId id="262" r:id="rId8"/>
    <p:sldId id="296" r:id="rId9"/>
    <p:sldId id="263" r:id="rId10"/>
    <p:sldId id="264" r:id="rId11"/>
    <p:sldId id="265" r:id="rId12"/>
    <p:sldId id="300" r:id="rId13"/>
    <p:sldId id="268" r:id="rId14"/>
    <p:sldId id="271" r:id="rId15"/>
    <p:sldId id="272" r:id="rId16"/>
    <p:sldId id="273" r:id="rId17"/>
    <p:sldId id="274" r:id="rId18"/>
    <p:sldId id="276" r:id="rId19"/>
    <p:sldId id="277" r:id="rId20"/>
    <p:sldId id="297" r:id="rId21"/>
    <p:sldId id="299" r:id="rId22"/>
  </p:sldIdLst>
  <p:sldSz cx="18288000" cy="10287000"/>
  <p:notesSz cx="6858000" cy="9144000"/>
  <p:embeddedFontLst>
    <p:embeddedFont>
      <p:font typeface="Arial Narrow" panose="020B0606020202030204" pitchFamily="34" charset="0"/>
      <p:regular r:id="rId24"/>
      <p:bold r:id="rId25"/>
      <p:italic r:id="rId26"/>
      <p:boldItalic r:id="rId27"/>
    </p:embeddedFont>
    <p:embeddedFont>
      <p:font typeface="Arimo" panose="020B0604020202020204" charset="0"/>
      <p:regular r:id="rId28"/>
    </p:embeddedFont>
    <p:embeddedFont>
      <p:font typeface="Arimo Bold" panose="020B0604020202020204" charset="0"/>
      <p:regular r:id="rId29"/>
    </p:embeddedFont>
    <p:embeddedFont>
      <p:font typeface="Barlow" panose="020B0604020202020204" charset="0"/>
      <p:regular r:id="rId30"/>
    </p:embeddedFont>
    <p:embeddedFont>
      <p:font typeface="Barlow Bold" panose="020B0604020202020204" charset="0"/>
      <p:regular r:id="rId31"/>
    </p:embeddedFont>
    <p:embeddedFont>
      <p:font typeface="Barlow Medium" panose="020B0604020202020204" charset="0"/>
      <p:regular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DM Sans Bold" panose="020B0604020202020204" charset="0"/>
      <p:regular r:id="rId37"/>
    </p:embeddedFont>
    <p:embeddedFont>
      <p:font typeface="Inter" panose="020B0604020202020204" charset="0"/>
      <p:regular r:id="rId38"/>
    </p:embeddedFont>
    <p:embeddedFont>
      <p:font typeface="Inter Bold" panose="020B0604020202020204" charset="0"/>
      <p:regular r:id="rId39"/>
    </p:embeddedFont>
    <p:embeddedFont>
      <p:font typeface="Monotype Corsiva" panose="03010101010201010101" pitchFamily="66" charset="0"/>
      <p:italic r:id="rId40"/>
    </p:embeddedFont>
    <p:embeddedFont>
      <p:font typeface="New Standard Bold" panose="020B0604020202020204" charset="0"/>
      <p:regular r:id="rId41"/>
    </p:embeddedFont>
    <p:embeddedFont>
      <p:font typeface="Open Sans" panose="020B0604020202020204" charset="0"/>
      <p:regular r:id="rId42"/>
    </p:embeddedFont>
    <p:embeddedFont>
      <p:font typeface="Open Sans 2" panose="020B0604020202020204" charset="0"/>
      <p:regular r:id="rId43"/>
    </p:embeddedFont>
    <p:embeddedFont>
      <p:font typeface="Open Sans 2 Bold" panose="020B0604020202020204" charset="0"/>
      <p:regular r:id="rId44"/>
    </p:embeddedFont>
    <p:embeddedFont>
      <p:font typeface="TT Hoves" panose="020B0604020202020204" charset="0"/>
      <p:regular r:id="rId45"/>
    </p:embeddedFont>
    <p:embeddedFont>
      <p:font typeface="TT Hoves Bold" panose="020B0604020202020204" charset="0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2" d="100"/>
          <a:sy n="62" d="100"/>
        </p:scale>
        <p:origin x="274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6.fntdata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font" Target="fonts/font2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font" Target="fonts/font2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font" Target="fonts/font23.fntdata"/><Relationship Id="rId20" Type="http://schemas.openxmlformats.org/officeDocument/2006/relationships/slide" Target="slides/slide19.xml"/><Relationship Id="rId41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11.05.2026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4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12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35.svg"/><Relationship Id="rId18" Type="http://schemas.openxmlformats.org/officeDocument/2006/relationships/hyperlink" Target="https://www.mon.bg/nfs/2025/09/model-nvo_7kl_che-2026_12092025.pdf" TargetMode="External"/><Relationship Id="rId3" Type="http://schemas.openxmlformats.org/officeDocument/2006/relationships/image" Target="../media/image28.png"/><Relationship Id="rId7" Type="http://schemas.openxmlformats.org/officeDocument/2006/relationships/hyperlink" Target="https://www.mon.bg/obshto-obrazovanie/natsionalno-vanshno-otsenyavane-nvo/nvo-za-vii-klas/" TargetMode="External"/><Relationship Id="rId12" Type="http://schemas.openxmlformats.org/officeDocument/2006/relationships/image" Target="../media/image34.png"/><Relationship Id="rId17" Type="http://schemas.openxmlformats.org/officeDocument/2006/relationships/image" Target="../media/image37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11" Type="http://schemas.openxmlformats.org/officeDocument/2006/relationships/image" Target="../media/image33.svg"/><Relationship Id="rId5" Type="http://schemas.openxmlformats.org/officeDocument/2006/relationships/image" Target="../media/image30.png"/><Relationship Id="rId15" Type="http://schemas.openxmlformats.org/officeDocument/2006/relationships/hyperlink" Target="https://www.mon.bg/nfs/2026/02/model-nvo-matematika-7kl_12022026.pdf" TargetMode="External"/><Relationship Id="rId10" Type="http://schemas.openxmlformats.org/officeDocument/2006/relationships/image" Target="../media/image32.png"/><Relationship Id="rId4" Type="http://schemas.openxmlformats.org/officeDocument/2006/relationships/image" Target="../media/image29.svg"/><Relationship Id="rId9" Type="http://schemas.openxmlformats.org/officeDocument/2006/relationships/image" Target="../media/image4.svg"/><Relationship Id="rId14" Type="http://schemas.openxmlformats.org/officeDocument/2006/relationships/hyperlink" Target="https://www.mon.bg/nfs/2025/09/model-nvo_7kl_bel-2026_12092025.pdf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13" Type="http://schemas.openxmlformats.org/officeDocument/2006/relationships/image" Target="../media/image44.png"/><Relationship Id="rId18" Type="http://schemas.openxmlformats.org/officeDocument/2006/relationships/image" Target="../media/image49.svg"/><Relationship Id="rId3" Type="http://schemas.openxmlformats.org/officeDocument/2006/relationships/image" Target="../media/image38.png"/><Relationship Id="rId7" Type="http://schemas.openxmlformats.org/officeDocument/2006/relationships/image" Target="../media/image1.png"/><Relationship Id="rId12" Type="http://schemas.openxmlformats.org/officeDocument/2006/relationships/image" Target="../media/image43.sv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7.svg"/><Relationship Id="rId20" Type="http://schemas.openxmlformats.org/officeDocument/2006/relationships/image" Target="../media/image5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11" Type="http://schemas.openxmlformats.org/officeDocument/2006/relationships/image" Target="../media/image42.png"/><Relationship Id="rId5" Type="http://schemas.openxmlformats.org/officeDocument/2006/relationships/image" Target="../media/image40.png"/><Relationship Id="rId15" Type="http://schemas.openxmlformats.org/officeDocument/2006/relationships/image" Target="../media/image46.png"/><Relationship Id="rId10" Type="http://schemas.openxmlformats.org/officeDocument/2006/relationships/image" Target="../media/image10.svg"/><Relationship Id="rId19" Type="http://schemas.openxmlformats.org/officeDocument/2006/relationships/image" Target="../media/image50.png"/><Relationship Id="rId4" Type="http://schemas.openxmlformats.org/officeDocument/2006/relationships/image" Target="../media/image39.svg"/><Relationship Id="rId9" Type="http://schemas.openxmlformats.org/officeDocument/2006/relationships/image" Target="../media/image9.png"/><Relationship Id="rId14" Type="http://schemas.openxmlformats.org/officeDocument/2006/relationships/image" Target="../media/image4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13" Type="http://schemas.openxmlformats.org/officeDocument/2006/relationships/image" Target="../media/image44.png"/><Relationship Id="rId18" Type="http://schemas.openxmlformats.org/officeDocument/2006/relationships/image" Target="../media/image49.svg"/><Relationship Id="rId3" Type="http://schemas.openxmlformats.org/officeDocument/2006/relationships/image" Target="../media/image38.png"/><Relationship Id="rId7" Type="http://schemas.openxmlformats.org/officeDocument/2006/relationships/image" Target="../media/image1.png"/><Relationship Id="rId12" Type="http://schemas.openxmlformats.org/officeDocument/2006/relationships/image" Target="../media/image43.sv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11" Type="http://schemas.openxmlformats.org/officeDocument/2006/relationships/image" Target="../media/image42.png"/><Relationship Id="rId5" Type="http://schemas.openxmlformats.org/officeDocument/2006/relationships/image" Target="../media/image40.png"/><Relationship Id="rId15" Type="http://schemas.openxmlformats.org/officeDocument/2006/relationships/image" Target="../media/image46.png"/><Relationship Id="rId10" Type="http://schemas.openxmlformats.org/officeDocument/2006/relationships/image" Target="../media/image10.svg"/><Relationship Id="rId4" Type="http://schemas.openxmlformats.org/officeDocument/2006/relationships/image" Target="../media/image39.svg"/><Relationship Id="rId9" Type="http://schemas.openxmlformats.org/officeDocument/2006/relationships/image" Target="../media/image9.png"/><Relationship Id="rId14" Type="http://schemas.openxmlformats.org/officeDocument/2006/relationships/image" Target="../media/image4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svg"/><Relationship Id="rId3" Type="http://schemas.openxmlformats.org/officeDocument/2006/relationships/image" Target="../media/image53.png"/><Relationship Id="rId7" Type="http://schemas.openxmlformats.org/officeDocument/2006/relationships/image" Target="../media/image57.sv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image" Target="../media/image52.png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1.svg"/><Relationship Id="rId5" Type="http://schemas.openxmlformats.org/officeDocument/2006/relationships/image" Target="../media/image55.svg"/><Relationship Id="rId15" Type="http://schemas.openxmlformats.org/officeDocument/2006/relationships/image" Target="../media/image65.sv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svg"/><Relationship Id="rId14" Type="http://schemas.openxmlformats.org/officeDocument/2006/relationships/image" Target="../media/image6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svg"/><Relationship Id="rId18" Type="http://schemas.openxmlformats.org/officeDocument/2006/relationships/image" Target="../media/image64.png"/><Relationship Id="rId3" Type="http://schemas.openxmlformats.org/officeDocument/2006/relationships/image" Target="../media/image53.png"/><Relationship Id="rId7" Type="http://schemas.openxmlformats.org/officeDocument/2006/relationships/image" Target="../media/image71.svg"/><Relationship Id="rId12" Type="http://schemas.openxmlformats.org/officeDocument/2006/relationships/image" Target="../media/image58.png"/><Relationship Id="rId17" Type="http://schemas.openxmlformats.org/officeDocument/2006/relationships/image" Target="../media/image63.svg"/><Relationship Id="rId2" Type="http://schemas.openxmlformats.org/officeDocument/2006/relationships/image" Target="../media/image52.png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57.svg"/><Relationship Id="rId5" Type="http://schemas.openxmlformats.org/officeDocument/2006/relationships/image" Target="../media/image69.svg"/><Relationship Id="rId15" Type="http://schemas.openxmlformats.org/officeDocument/2006/relationships/image" Target="../media/image61.svg"/><Relationship Id="rId10" Type="http://schemas.openxmlformats.org/officeDocument/2006/relationships/image" Target="../media/image56.png"/><Relationship Id="rId19" Type="http://schemas.openxmlformats.org/officeDocument/2006/relationships/image" Target="../media/image65.svg"/><Relationship Id="rId4" Type="http://schemas.openxmlformats.org/officeDocument/2006/relationships/image" Target="../media/image68.png"/><Relationship Id="rId9" Type="http://schemas.openxmlformats.org/officeDocument/2006/relationships/image" Target="../media/image55.svg"/><Relationship Id="rId14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72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3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7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svg"/><Relationship Id="rId5" Type="http://schemas.openxmlformats.org/officeDocument/2006/relationships/image" Target="../media/image77.png"/><Relationship Id="rId4" Type="http://schemas.openxmlformats.org/officeDocument/2006/relationships/image" Target="../media/image76.svg"/><Relationship Id="rId9" Type="http://schemas.openxmlformats.org/officeDocument/2006/relationships/image" Target="../media/image7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sv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sv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svg"/><Relationship Id="rId7" Type="http://schemas.openxmlformats.org/officeDocument/2006/relationships/image" Target="../media/image94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svg"/><Relationship Id="rId4" Type="http://schemas.openxmlformats.org/officeDocument/2006/relationships/image" Target="../media/image91.png"/><Relationship Id="rId9" Type="http://schemas.openxmlformats.org/officeDocument/2006/relationships/image" Target="../media/image96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8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99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sv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svg"/><Relationship Id="rId11" Type="http://schemas.openxmlformats.org/officeDocument/2006/relationships/image" Target="../media/image113.pn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06.svg"/><Relationship Id="rId9" Type="http://schemas.openxmlformats.org/officeDocument/2006/relationships/image" Target="../media/image1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030296" y="3656068"/>
            <a:ext cx="1978050" cy="4368462"/>
          </a:xfrm>
          <a:custGeom>
            <a:avLst/>
            <a:gdLst/>
            <a:ahLst/>
            <a:cxnLst/>
            <a:rect l="l" t="t" r="r" b="b"/>
            <a:pathLst>
              <a:path w="1978050" h="4368462">
                <a:moveTo>
                  <a:pt x="0" y="0"/>
                </a:moveTo>
                <a:lnTo>
                  <a:pt x="1978050" y="0"/>
                </a:lnTo>
                <a:lnTo>
                  <a:pt x="1978050" y="4368462"/>
                </a:lnTo>
                <a:lnTo>
                  <a:pt x="0" y="43684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769250" y="-759100"/>
            <a:ext cx="2342666" cy="2342666"/>
          </a:xfrm>
          <a:custGeom>
            <a:avLst/>
            <a:gdLst/>
            <a:ahLst/>
            <a:cxnLst/>
            <a:rect l="l" t="t" r="r" b="b"/>
            <a:pathLst>
              <a:path w="2342666" h="2342666">
                <a:moveTo>
                  <a:pt x="0" y="0"/>
                </a:moveTo>
                <a:lnTo>
                  <a:pt x="2342666" y="0"/>
                </a:lnTo>
                <a:lnTo>
                  <a:pt x="2342666" y="2342666"/>
                </a:lnTo>
                <a:lnTo>
                  <a:pt x="0" y="23426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626537" y="2301637"/>
            <a:ext cx="2066534" cy="5831360"/>
          </a:xfrm>
          <a:custGeom>
            <a:avLst/>
            <a:gdLst/>
            <a:ahLst/>
            <a:cxnLst/>
            <a:rect l="l" t="t" r="r" b="b"/>
            <a:pathLst>
              <a:path w="2066534" h="5831360">
                <a:moveTo>
                  <a:pt x="0" y="0"/>
                </a:moveTo>
                <a:lnTo>
                  <a:pt x="2066534" y="0"/>
                </a:lnTo>
                <a:lnTo>
                  <a:pt x="2066534" y="5831360"/>
                </a:lnTo>
                <a:lnTo>
                  <a:pt x="0" y="58313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140000" y="9807600"/>
            <a:ext cx="13147800" cy="479546"/>
          </a:xfrm>
          <a:custGeom>
            <a:avLst/>
            <a:gdLst/>
            <a:ahLst/>
            <a:cxnLst/>
            <a:rect l="l" t="t" r="r" b="b"/>
            <a:pathLst>
              <a:path w="13147800" h="479546">
                <a:moveTo>
                  <a:pt x="0" y="0"/>
                </a:moveTo>
                <a:lnTo>
                  <a:pt x="13147800" y="0"/>
                </a:lnTo>
                <a:lnTo>
                  <a:pt x="13147800" y="479546"/>
                </a:lnTo>
                <a:lnTo>
                  <a:pt x="0" y="4795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555918" y="358651"/>
            <a:ext cx="13623150" cy="1224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0"/>
              </a:lnSpc>
            </a:pPr>
            <a:r>
              <a:rPr lang="en-US" sz="3500" b="1" dirty="0" err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Приемна</a:t>
            </a:r>
            <a:r>
              <a:rPr lang="en-US" sz="35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500" b="1" dirty="0" err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кампания</a:t>
            </a:r>
            <a:r>
              <a:rPr lang="en-US" sz="35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 след </a:t>
            </a:r>
            <a:r>
              <a:rPr lang="en-US" sz="3500" b="1" dirty="0" err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завършване</a:t>
            </a:r>
            <a:r>
              <a:rPr lang="en-US" sz="35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 на VII </a:t>
            </a:r>
            <a:r>
              <a:rPr lang="en-US" sz="3500" b="1" dirty="0" err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клас</a:t>
            </a:r>
            <a:r>
              <a:rPr lang="en-US" sz="35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4830"/>
              </a:lnSpc>
            </a:pPr>
            <a:r>
              <a:rPr lang="bg-BG" sz="35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2</a:t>
            </a:r>
            <a:r>
              <a:rPr lang="en-US" sz="35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026 година</a:t>
            </a:r>
          </a:p>
        </p:txBody>
      </p:sp>
      <p:sp>
        <p:nvSpPr>
          <p:cNvPr id="7" name="Freeform 7"/>
          <p:cNvSpPr/>
          <p:nvPr/>
        </p:nvSpPr>
        <p:spPr>
          <a:xfrm>
            <a:off x="13304497" y="2776617"/>
            <a:ext cx="1715604" cy="1715714"/>
          </a:xfrm>
          <a:custGeom>
            <a:avLst/>
            <a:gdLst/>
            <a:ahLst/>
            <a:cxnLst/>
            <a:rect l="l" t="t" r="r" b="b"/>
            <a:pathLst>
              <a:path w="1715604" h="1715714">
                <a:moveTo>
                  <a:pt x="0" y="0"/>
                </a:moveTo>
                <a:lnTo>
                  <a:pt x="1715604" y="0"/>
                </a:lnTo>
                <a:lnTo>
                  <a:pt x="1715604" y="1715714"/>
                </a:lnTo>
                <a:lnTo>
                  <a:pt x="0" y="17157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950447" y="1812886"/>
            <a:ext cx="6387106" cy="7160068"/>
          </a:xfrm>
          <a:custGeom>
            <a:avLst/>
            <a:gdLst/>
            <a:ahLst/>
            <a:cxnLst/>
            <a:rect l="l" t="t" r="r" b="b"/>
            <a:pathLst>
              <a:path w="6387106" h="7160068">
                <a:moveTo>
                  <a:pt x="0" y="0"/>
                </a:moveTo>
                <a:lnTo>
                  <a:pt x="6387106" y="0"/>
                </a:lnTo>
                <a:lnTo>
                  <a:pt x="6387106" y="7160068"/>
                </a:lnTo>
                <a:lnTo>
                  <a:pt x="0" y="716006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28078" y="9076349"/>
            <a:ext cx="11957050" cy="1210651"/>
          </a:xfrm>
          <a:custGeom>
            <a:avLst/>
            <a:gdLst/>
            <a:ahLst/>
            <a:cxnLst/>
            <a:rect l="l" t="t" r="r" b="b"/>
            <a:pathLst>
              <a:path w="11957050" h="1210651">
                <a:moveTo>
                  <a:pt x="0" y="0"/>
                </a:moveTo>
                <a:lnTo>
                  <a:pt x="11957050" y="0"/>
                </a:lnTo>
                <a:lnTo>
                  <a:pt x="11957050" y="1210651"/>
                </a:lnTo>
                <a:lnTo>
                  <a:pt x="0" y="121065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397622" y="1100323"/>
            <a:ext cx="15225150" cy="910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bg-BG" sz="35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Национално външно оценяване </a:t>
            </a:r>
            <a:endParaRPr lang="en-US" sz="3500" b="1" dirty="0">
              <a:solidFill>
                <a:srgbClr val="27257F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100627" y="5504800"/>
            <a:ext cx="4086750" cy="65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5"/>
              </a:lnSpc>
            </a:pPr>
            <a:r>
              <a:rPr lang="bg-BG" sz="32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Класиране</a:t>
            </a:r>
            <a:endParaRPr lang="en-US" sz="3200" b="1" dirty="0">
              <a:solidFill>
                <a:srgbClr val="27257F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004879" y="5260303"/>
            <a:ext cx="5521121" cy="1424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95"/>
              </a:lnSpc>
            </a:pPr>
            <a:r>
              <a:rPr lang="bg-BG" sz="32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Документи за кандидатстване </a:t>
            </a:r>
            <a:endParaRPr lang="en-US" sz="3200" b="1" dirty="0">
              <a:solidFill>
                <a:srgbClr val="27257F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AE18E598-FA37-4972-AE6F-C6520109D906}"/>
              </a:ext>
            </a:extLst>
          </p:cNvPr>
          <p:cNvSpPr/>
          <p:nvPr/>
        </p:nvSpPr>
        <p:spPr>
          <a:xfrm>
            <a:off x="281395" y="604719"/>
            <a:ext cx="3223034" cy="1901263"/>
          </a:xfrm>
          <a:custGeom>
            <a:avLst/>
            <a:gdLst/>
            <a:ahLst/>
            <a:cxnLst/>
            <a:rect l="l" t="t" r="r" b="b"/>
            <a:pathLst>
              <a:path w="6583680" h="4114800">
                <a:moveTo>
                  <a:pt x="0" y="0"/>
                </a:moveTo>
                <a:lnTo>
                  <a:pt x="6583680" y="0"/>
                </a:lnTo>
                <a:lnTo>
                  <a:pt x="6583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/>
          <a:lstStyle/>
          <a:p>
            <a:endParaRPr lang="bg-BG" dirty="0"/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E767FC5A-F38F-4CDC-BD8B-8CD1B4786BE8}"/>
              </a:ext>
            </a:extLst>
          </p:cNvPr>
          <p:cNvSpPr txBox="1"/>
          <p:nvPr/>
        </p:nvSpPr>
        <p:spPr>
          <a:xfrm>
            <a:off x="763044" y="5260303"/>
            <a:ext cx="4086750" cy="680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5"/>
              </a:lnSpc>
            </a:pPr>
            <a:r>
              <a:rPr lang="bg-BG" sz="32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Изпити</a:t>
            </a:r>
            <a:r>
              <a:rPr lang="bg-BG" sz="42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endParaRPr lang="en-US" sz="4200" b="1" dirty="0">
              <a:solidFill>
                <a:srgbClr val="27257F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pic>
        <p:nvPicPr>
          <p:cNvPr id="1026" name="Picture 2" descr="Как да помогнем на детето да се справи със стреса преди изпити? | Puls.bg">
            <a:extLst>
              <a:ext uri="{FF2B5EF4-FFF2-40B4-BE49-F238E27FC236}">
                <a16:creationId xmlns:a16="http://schemas.microsoft.com/office/drawing/2014/main" id="{DC176D30-30BD-4D0D-AF52-360574340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789" y="6972300"/>
            <a:ext cx="3623396" cy="2035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  <p:pic>
        <p:nvPicPr>
          <p:cNvPr id="1028" name="Picture 4" descr="Нови правила за матурите: Какво се променя?">
            <a:extLst>
              <a:ext uri="{FF2B5EF4-FFF2-40B4-BE49-F238E27FC236}">
                <a16:creationId xmlns:a16="http://schemas.microsoft.com/office/drawing/2014/main" id="{2FB29F1C-6C96-4075-9BC7-9BAF70D00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317" y="6972300"/>
            <a:ext cx="3812060" cy="2189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  <p:pic>
        <p:nvPicPr>
          <p:cNvPr id="1030" name="Picture 6" descr="НЕОБХОДИМИ ДОКУМЕНТИ ЗА ЗАПИСВАНЕ НА УЧЕНИЦИ В 12 СУ „ ЦАР ИВАН АСЕН II“ -  12su">
            <a:extLst>
              <a:ext uri="{FF2B5EF4-FFF2-40B4-BE49-F238E27FC236}">
                <a16:creationId xmlns:a16="http://schemas.microsoft.com/office/drawing/2014/main" id="{3771ED90-1D65-4EED-A075-6DA314F38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2600" y="7240448"/>
            <a:ext cx="3581400" cy="20568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  <p:pic>
        <p:nvPicPr>
          <p:cNvPr id="20" name="Картина 19">
            <a:extLst>
              <a:ext uri="{FF2B5EF4-FFF2-40B4-BE49-F238E27FC236}">
                <a16:creationId xmlns:a16="http://schemas.microsoft.com/office/drawing/2014/main" id="{0C437A4E-CFB5-4469-87C3-2E9F67FC0E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51543" y="190500"/>
            <a:ext cx="1975275" cy="43651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328750" y="9229300"/>
            <a:ext cx="2565450" cy="2555750"/>
          </a:xfrm>
          <a:custGeom>
            <a:avLst/>
            <a:gdLst/>
            <a:ahLst/>
            <a:cxnLst/>
            <a:rect l="l" t="t" r="r" b="b"/>
            <a:pathLst>
              <a:path w="2565450" h="2555750">
                <a:moveTo>
                  <a:pt x="0" y="0"/>
                </a:moveTo>
                <a:lnTo>
                  <a:pt x="2565450" y="0"/>
                </a:lnTo>
                <a:lnTo>
                  <a:pt x="2565450" y="2555750"/>
                </a:lnTo>
                <a:lnTo>
                  <a:pt x="0" y="25557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764106" y="-91320"/>
            <a:ext cx="2342666" cy="2342666"/>
          </a:xfrm>
          <a:custGeom>
            <a:avLst/>
            <a:gdLst/>
            <a:ahLst/>
            <a:cxnLst/>
            <a:rect l="l" t="t" r="r" b="b"/>
            <a:pathLst>
              <a:path w="2342666" h="2342666">
                <a:moveTo>
                  <a:pt x="0" y="0"/>
                </a:moveTo>
                <a:lnTo>
                  <a:pt x="2342666" y="0"/>
                </a:lnTo>
                <a:lnTo>
                  <a:pt x="2342666" y="2342666"/>
                </a:lnTo>
                <a:lnTo>
                  <a:pt x="0" y="23426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01818" y="6531239"/>
            <a:ext cx="1715714" cy="1715604"/>
          </a:xfrm>
          <a:custGeom>
            <a:avLst/>
            <a:gdLst/>
            <a:ahLst/>
            <a:cxnLst/>
            <a:rect l="l" t="t" r="r" b="b"/>
            <a:pathLst>
              <a:path w="1715714" h="1715604">
                <a:moveTo>
                  <a:pt x="0" y="0"/>
                </a:moveTo>
                <a:lnTo>
                  <a:pt x="1715714" y="0"/>
                </a:lnTo>
                <a:lnTo>
                  <a:pt x="1715714" y="1715604"/>
                </a:lnTo>
                <a:lnTo>
                  <a:pt x="0" y="17156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" y="-26234"/>
            <a:ext cx="4035060" cy="479546"/>
          </a:xfrm>
          <a:custGeom>
            <a:avLst/>
            <a:gdLst/>
            <a:ahLst/>
            <a:cxnLst/>
            <a:rect l="l" t="t" r="r" b="b"/>
            <a:pathLst>
              <a:path w="4035060" h="479546">
                <a:moveTo>
                  <a:pt x="0" y="0"/>
                </a:moveTo>
                <a:lnTo>
                  <a:pt x="4035060" y="0"/>
                </a:lnTo>
                <a:lnTo>
                  <a:pt x="4035060" y="479546"/>
                </a:lnTo>
                <a:lnTo>
                  <a:pt x="0" y="4795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300986" y="175439"/>
            <a:ext cx="15225150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7000" b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Изпити </a:t>
            </a:r>
          </a:p>
        </p:txBody>
      </p:sp>
      <p:graphicFrame>
        <p:nvGraphicFramePr>
          <p:cNvPr id="7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424870"/>
              </p:ext>
            </p:extLst>
          </p:nvPr>
        </p:nvGraphicFramePr>
        <p:xfrm>
          <a:off x="1390282" y="1455795"/>
          <a:ext cx="15869019" cy="4653791"/>
        </p:xfrm>
        <a:graphic>
          <a:graphicData uri="http://schemas.openxmlformats.org/drawingml/2006/table">
            <a:tbl>
              <a:tblPr/>
              <a:tblGrid>
                <a:gridCol w="54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60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73927">
                <a:tc>
                  <a:txBody>
                    <a:bodyPr/>
                    <a:lstStyle/>
                    <a:p>
                      <a:pPr algn="ctr">
                        <a:lnSpc>
                          <a:spcPts val="2999"/>
                        </a:lnSpc>
                        <a:defRPr/>
                      </a:pPr>
                      <a:endParaRPr lang="en-US" sz="1100" dirty="0"/>
                    </a:p>
                    <a:p>
                      <a:pPr algn="ctr">
                        <a:lnSpc>
                          <a:spcPts val="2999"/>
                        </a:lnSpc>
                      </a:pPr>
                      <a:r>
                        <a:rPr lang="en-US" sz="2499" b="1" u="none" dirty="0">
                          <a:solidFill>
                            <a:srgbClr val="27257F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17.06.2026 г.</a:t>
                      </a:r>
                    </a:p>
                    <a:p>
                      <a:pPr algn="ctr">
                        <a:lnSpc>
                          <a:spcPts val="2999"/>
                        </a:lnSpc>
                      </a:pPr>
                      <a:endParaRPr lang="en-US" sz="2499" b="1" u="none" dirty="0">
                        <a:solidFill>
                          <a:srgbClr val="27257F"/>
                        </a:solidFill>
                        <a:latin typeface="Arimo Bold"/>
                        <a:ea typeface="Arimo Bold"/>
                        <a:cs typeface="Arimo Bold"/>
                        <a:sym typeface="Arimo 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>
                          <a:solidFill>
                            <a:srgbClr val="27257F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Изпит по български език и литература </a:t>
                      </a:r>
                      <a:endParaRPr lang="en-US" sz="1100"/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9932">
                <a:tc>
                  <a:txBody>
                    <a:bodyPr/>
                    <a:lstStyle/>
                    <a:p>
                      <a:pPr algn="ctr">
                        <a:lnSpc>
                          <a:spcPts val="2999"/>
                        </a:lnSpc>
                      </a:pPr>
                      <a:r>
                        <a:rPr lang="bg-BG" sz="2500" dirty="0">
                          <a:solidFill>
                            <a:srgbClr val="002060"/>
                          </a:solidFill>
                          <a:latin typeface="Arimo Bold" panose="020B0604020202020204" charset="0"/>
                          <a:ea typeface="Arimo Bold" panose="020B0604020202020204" charset="0"/>
                          <a:cs typeface="Arimo Bold" panose="020B0604020202020204" charset="0"/>
                        </a:rPr>
                        <a:t>19.06.2026 г. </a:t>
                      </a:r>
                      <a:endParaRPr lang="en-US" sz="2500" dirty="0">
                        <a:solidFill>
                          <a:srgbClr val="002060"/>
                        </a:solidFill>
                        <a:latin typeface="Arimo Bold" panose="020B0604020202020204" charset="0"/>
                        <a:ea typeface="Arimo Bold" panose="020B0604020202020204" charset="0"/>
                        <a:cs typeface="Arimo Bold" panose="020B0604020202020204" charset="0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>
                          <a:solidFill>
                            <a:srgbClr val="27257F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Изпит по математика </a:t>
                      </a:r>
                      <a:endParaRPr lang="en-US" sz="1100"/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99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2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mo Bold" panose="020B0604020202020204" charset="0"/>
                          <a:ea typeface="Arimo Bold" panose="020B0604020202020204" charset="0"/>
                          <a:cs typeface="Arimo Bold" panose="020B0604020202020204" charset="0"/>
                        </a:rPr>
                        <a:t>22.06.2026 г. </a:t>
                      </a:r>
                      <a:endParaRPr kumimoji="0" lang="en-US" sz="2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mo Bold" panose="020B0604020202020204" charset="0"/>
                        <a:ea typeface="Arimo Bold" panose="020B0604020202020204" charset="0"/>
                        <a:cs typeface="Arimo Bold" panose="020B0604020202020204" charset="0"/>
                      </a:endParaRPr>
                    </a:p>
                    <a:p>
                      <a:pPr algn="ctr">
                        <a:lnSpc>
                          <a:spcPts val="2999"/>
                        </a:lnSpc>
                      </a:pPr>
                      <a:endParaRPr lang="en-US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 dirty="0" err="1">
                          <a:solidFill>
                            <a:srgbClr val="27257F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Изпит</a:t>
                      </a:r>
                      <a:r>
                        <a:rPr lang="en-US" sz="2499" b="1" dirty="0">
                          <a:solidFill>
                            <a:srgbClr val="27257F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 по </a:t>
                      </a:r>
                      <a:r>
                        <a:rPr lang="en-US" sz="2499" b="1" dirty="0" err="1">
                          <a:solidFill>
                            <a:srgbClr val="27257F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чужд</a:t>
                      </a:r>
                      <a:r>
                        <a:rPr lang="en-US" sz="2499" b="1" dirty="0">
                          <a:solidFill>
                            <a:srgbClr val="27257F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 </a:t>
                      </a:r>
                      <a:r>
                        <a:rPr lang="en-US" sz="2499" b="1" dirty="0" err="1">
                          <a:solidFill>
                            <a:srgbClr val="27257F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език</a:t>
                      </a:r>
                      <a:r>
                        <a:rPr lang="en-US" sz="2499" b="1" dirty="0">
                          <a:solidFill>
                            <a:srgbClr val="27257F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 (по </a:t>
                      </a:r>
                      <a:r>
                        <a:rPr lang="en-US" sz="2499" b="1" dirty="0" err="1">
                          <a:solidFill>
                            <a:srgbClr val="27257F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желание</a:t>
                      </a:r>
                      <a:r>
                        <a:rPr lang="en-US" sz="2499" b="1" dirty="0">
                          <a:solidFill>
                            <a:srgbClr val="27257F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 на ученика)</a:t>
                      </a:r>
                      <a:r>
                        <a:rPr lang="bg-BG" sz="2499" b="1" dirty="0">
                          <a:solidFill>
                            <a:srgbClr val="27257F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 </a:t>
                      </a:r>
                      <a:endParaRPr lang="en-US" sz="1100" dirty="0"/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72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-33713" y="9076349"/>
            <a:ext cx="11957050" cy="1210651"/>
          </a:xfrm>
          <a:custGeom>
            <a:avLst/>
            <a:gdLst/>
            <a:ahLst/>
            <a:cxnLst/>
            <a:rect l="l" t="t" r="r" b="b"/>
            <a:pathLst>
              <a:path w="11957050" h="1210651">
                <a:moveTo>
                  <a:pt x="0" y="0"/>
                </a:moveTo>
                <a:lnTo>
                  <a:pt x="11957050" y="0"/>
                </a:lnTo>
                <a:lnTo>
                  <a:pt x="11957050" y="1210651"/>
                </a:lnTo>
                <a:lnTo>
                  <a:pt x="0" y="121065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282297" y="6230671"/>
            <a:ext cx="3259766" cy="3259766"/>
          </a:xfrm>
          <a:custGeom>
            <a:avLst/>
            <a:gdLst/>
            <a:ahLst/>
            <a:cxnLst/>
            <a:rect l="l" t="t" r="r" b="b"/>
            <a:pathLst>
              <a:path w="3259766" h="3259766">
                <a:moveTo>
                  <a:pt x="0" y="0"/>
                </a:moveTo>
                <a:lnTo>
                  <a:pt x="3259766" y="0"/>
                </a:lnTo>
                <a:lnTo>
                  <a:pt x="3259766" y="3259766"/>
                </a:lnTo>
                <a:lnTo>
                  <a:pt x="0" y="325976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09C378-A483-42CC-BA78-FBB7EE28D39B}"/>
              </a:ext>
            </a:extLst>
          </p:cNvPr>
          <p:cNvSpPr txBox="1"/>
          <p:nvPr/>
        </p:nvSpPr>
        <p:spPr>
          <a:xfrm>
            <a:off x="6531417" y="6836235"/>
            <a:ext cx="3010646" cy="2048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4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27257F"/>
                </a:solidFill>
                <a:latin typeface="Barlow Bold"/>
                <a:ea typeface="Barlow Bold"/>
                <a:cs typeface="Barlow Bold"/>
                <a:sym typeface="Barlow Bold"/>
              </a:rPr>
              <a:t>Начало</a:t>
            </a:r>
            <a:r>
              <a:rPr lang="en-US" sz="3000" b="1" dirty="0">
                <a:solidFill>
                  <a:srgbClr val="27257F"/>
                </a:solidFill>
                <a:latin typeface="Barlow Bold"/>
                <a:ea typeface="Barlow Bold"/>
                <a:cs typeface="Barlow Bold"/>
                <a:sym typeface="Barlow Bold"/>
              </a:rPr>
              <a:t> на </a:t>
            </a:r>
            <a:r>
              <a:rPr lang="en-US" sz="3000" b="1" dirty="0" err="1">
                <a:solidFill>
                  <a:srgbClr val="27257F"/>
                </a:solidFill>
                <a:latin typeface="Barlow Bold"/>
                <a:ea typeface="Barlow Bold"/>
                <a:cs typeface="Barlow Bold"/>
                <a:sym typeface="Barlow Bold"/>
              </a:rPr>
              <a:t>всички</a:t>
            </a:r>
            <a:r>
              <a:rPr lang="en-US" sz="3000" b="1" dirty="0">
                <a:solidFill>
                  <a:srgbClr val="27257F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sz="3000" b="1" dirty="0" err="1">
                <a:solidFill>
                  <a:srgbClr val="27257F"/>
                </a:solidFill>
                <a:latin typeface="Barlow Bold"/>
                <a:ea typeface="Barlow Bold"/>
                <a:cs typeface="Barlow Bold"/>
                <a:sym typeface="Barlow Bold"/>
              </a:rPr>
              <a:t>изпити</a:t>
            </a:r>
            <a:r>
              <a:rPr lang="en-US" sz="3000" b="1" dirty="0">
                <a:solidFill>
                  <a:srgbClr val="27257F"/>
                </a:solidFill>
                <a:latin typeface="Barlow Bold"/>
                <a:ea typeface="Barlow Bold"/>
                <a:cs typeface="Barlow Bold"/>
                <a:sym typeface="Barlow Bold"/>
              </a:rPr>
              <a:t>: 09: 00 </a:t>
            </a:r>
            <a:r>
              <a:rPr lang="en-US" sz="3000" b="1" dirty="0" err="1">
                <a:solidFill>
                  <a:srgbClr val="27257F"/>
                </a:solidFill>
                <a:latin typeface="Barlow Bold"/>
                <a:ea typeface="Barlow Bold"/>
                <a:cs typeface="Barlow Bold"/>
                <a:sym typeface="Barlow Bold"/>
              </a:rPr>
              <a:t>часа</a:t>
            </a:r>
            <a:endParaRPr lang="en-US" sz="3000" b="1" dirty="0">
              <a:solidFill>
                <a:srgbClr val="27257F"/>
              </a:solidFill>
              <a:latin typeface="Barlow Bold"/>
              <a:ea typeface="Barlow Bold"/>
              <a:cs typeface="Barlow Bold"/>
              <a:sym typeface="Barlow Bold"/>
            </a:endParaRPr>
          </a:p>
          <a:p>
            <a:pPr algn="ctr">
              <a:lnSpc>
                <a:spcPts val="414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7257F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66490" y="6136166"/>
            <a:ext cx="3122134" cy="3122134"/>
          </a:xfrm>
          <a:custGeom>
            <a:avLst/>
            <a:gdLst/>
            <a:ahLst/>
            <a:cxnLst/>
            <a:rect l="l" t="t" r="r" b="b"/>
            <a:pathLst>
              <a:path w="3122134" h="3122134">
                <a:moveTo>
                  <a:pt x="0" y="0"/>
                </a:moveTo>
                <a:lnTo>
                  <a:pt x="3122133" y="0"/>
                </a:lnTo>
                <a:lnTo>
                  <a:pt x="3122133" y="3122134"/>
                </a:lnTo>
                <a:lnTo>
                  <a:pt x="0" y="31221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85308" y="4265668"/>
            <a:ext cx="1978050" cy="4368462"/>
          </a:xfrm>
          <a:custGeom>
            <a:avLst/>
            <a:gdLst/>
            <a:ahLst/>
            <a:cxnLst/>
            <a:rect l="l" t="t" r="r" b="b"/>
            <a:pathLst>
              <a:path w="1978050" h="4368462">
                <a:moveTo>
                  <a:pt x="0" y="0"/>
                </a:moveTo>
                <a:lnTo>
                  <a:pt x="1978050" y="0"/>
                </a:lnTo>
                <a:lnTo>
                  <a:pt x="1978050" y="4368462"/>
                </a:lnTo>
                <a:lnTo>
                  <a:pt x="0" y="43684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8" y="-44"/>
            <a:ext cx="6608084" cy="479498"/>
          </a:xfrm>
          <a:custGeom>
            <a:avLst/>
            <a:gdLst/>
            <a:ahLst/>
            <a:cxnLst/>
            <a:rect l="l" t="t" r="r" b="b"/>
            <a:pathLst>
              <a:path w="6608084" h="479498">
                <a:moveTo>
                  <a:pt x="0" y="0"/>
                </a:moveTo>
                <a:lnTo>
                  <a:pt x="6608084" y="0"/>
                </a:lnTo>
                <a:lnTo>
                  <a:pt x="6608084" y="479498"/>
                </a:lnTo>
                <a:lnTo>
                  <a:pt x="0" y="4794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726689" y="2534953"/>
            <a:ext cx="1009350" cy="1519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7000" b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21801" y="2506378"/>
            <a:ext cx="5461350" cy="1569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0"/>
              </a:lnSpc>
            </a:pPr>
            <a:r>
              <a:rPr lang="en-US" sz="3000" b="1">
                <a:solidFill>
                  <a:srgbClr val="27257F"/>
                </a:solidFill>
                <a:latin typeface="Barlow Medium"/>
                <a:ea typeface="Barlow Medium"/>
                <a:cs typeface="Barlow Medium"/>
                <a:sym typeface="Barlow Medium"/>
              </a:rPr>
              <a:t>23.06.2026 г.</a:t>
            </a:r>
          </a:p>
          <a:p>
            <a:pPr algn="ctr">
              <a:lnSpc>
                <a:spcPts val="4140"/>
              </a:lnSpc>
            </a:pPr>
            <a:r>
              <a:rPr lang="en-US" sz="3000" b="1">
                <a:solidFill>
                  <a:srgbClr val="27257F"/>
                </a:solidFill>
                <a:latin typeface="Barlow Medium"/>
                <a:ea typeface="Barlow Medium"/>
                <a:cs typeface="Barlow Medium"/>
                <a:sym typeface="Barlow Medium"/>
              </a:rPr>
              <a:t>изобразително изкуство</a:t>
            </a:r>
          </a:p>
          <a:p>
            <a:pPr algn="ctr">
              <a:lnSpc>
                <a:spcPts val="4140"/>
              </a:lnSpc>
            </a:pPr>
            <a:endParaRPr lang="en-US" sz="3000" b="1">
              <a:solidFill>
                <a:srgbClr val="27257F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49564" y="8078809"/>
            <a:ext cx="986475" cy="150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04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21801" y="4009423"/>
            <a:ext cx="5461350" cy="1569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0"/>
              </a:lnSpc>
            </a:pPr>
            <a:r>
              <a:rPr lang="en-US" sz="3000" b="1">
                <a:solidFill>
                  <a:srgbClr val="27257F"/>
                </a:solidFill>
                <a:latin typeface="Barlow Medium"/>
                <a:ea typeface="Barlow Medium"/>
                <a:cs typeface="Barlow Medium"/>
                <a:sym typeface="Barlow Medium"/>
              </a:rPr>
              <a:t>24.06.2026 г.</a:t>
            </a:r>
          </a:p>
          <a:p>
            <a:pPr algn="ctr">
              <a:lnSpc>
                <a:spcPts val="4140"/>
              </a:lnSpc>
            </a:pPr>
            <a:r>
              <a:rPr lang="en-US" sz="3000" b="1">
                <a:solidFill>
                  <a:srgbClr val="27257F"/>
                </a:solidFill>
                <a:latin typeface="Barlow Medium"/>
                <a:ea typeface="Barlow Medium"/>
                <a:cs typeface="Barlow Medium"/>
                <a:sym typeface="Barlow Medium"/>
              </a:rPr>
              <a:t>музика </a:t>
            </a:r>
          </a:p>
          <a:p>
            <a:pPr algn="l">
              <a:lnSpc>
                <a:spcPts val="4140"/>
              </a:lnSpc>
            </a:pPr>
            <a:endParaRPr lang="en-US" sz="3000" b="1">
              <a:solidFill>
                <a:srgbClr val="27257F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089037" y="5512468"/>
            <a:ext cx="5461350" cy="209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0"/>
              </a:lnSpc>
            </a:pPr>
            <a:r>
              <a:rPr lang="en-US" sz="3000" b="1">
                <a:solidFill>
                  <a:srgbClr val="27257F"/>
                </a:solidFill>
                <a:latin typeface="Barlow Medium"/>
                <a:ea typeface="Barlow Medium"/>
                <a:cs typeface="Barlow Medium"/>
                <a:sym typeface="Barlow Medium"/>
              </a:rPr>
              <a:t>25.-26.06.2026 г.</a:t>
            </a:r>
          </a:p>
          <a:p>
            <a:pPr algn="ctr">
              <a:lnSpc>
                <a:spcPts val="4140"/>
              </a:lnSpc>
            </a:pPr>
            <a:r>
              <a:rPr lang="en-US" sz="3000" b="1">
                <a:solidFill>
                  <a:srgbClr val="27257F"/>
                </a:solidFill>
                <a:latin typeface="Barlow Medium"/>
                <a:ea typeface="Barlow Medium"/>
                <a:cs typeface="Barlow Medium"/>
                <a:sym typeface="Barlow Medium"/>
              </a:rPr>
              <a:t>музика и физическо възпитание и спорт </a:t>
            </a:r>
          </a:p>
          <a:p>
            <a:pPr algn="ctr">
              <a:lnSpc>
                <a:spcPts val="4140"/>
              </a:lnSpc>
            </a:pPr>
            <a:endParaRPr lang="en-US" sz="3000" b="1">
              <a:solidFill>
                <a:srgbClr val="27257F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26689" y="4193091"/>
            <a:ext cx="1009350" cy="150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82028" y="7883042"/>
            <a:ext cx="4698359" cy="209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0"/>
              </a:lnSpc>
            </a:pPr>
            <a:r>
              <a:rPr lang="en-US" sz="3000" b="1">
                <a:solidFill>
                  <a:srgbClr val="27257F"/>
                </a:solidFill>
                <a:latin typeface="Barlow Medium"/>
                <a:ea typeface="Barlow Medium"/>
                <a:cs typeface="Barlow Medium"/>
                <a:sym typeface="Barlow Medium"/>
              </a:rPr>
              <a:t>25.-26.06.2026 г.</a:t>
            </a:r>
          </a:p>
          <a:p>
            <a:pPr algn="ctr">
              <a:lnSpc>
                <a:spcPts val="4140"/>
              </a:lnSpc>
            </a:pPr>
            <a:r>
              <a:rPr lang="en-US" sz="3000" b="1">
                <a:solidFill>
                  <a:srgbClr val="27257F"/>
                </a:solidFill>
                <a:latin typeface="Barlow Medium"/>
                <a:ea typeface="Barlow Medium"/>
                <a:cs typeface="Barlow Medium"/>
                <a:sym typeface="Barlow Medium"/>
              </a:rPr>
              <a:t>физическо възпитание и спорт</a:t>
            </a:r>
          </a:p>
          <a:p>
            <a:pPr algn="ctr">
              <a:lnSpc>
                <a:spcPts val="4140"/>
              </a:lnSpc>
            </a:pPr>
            <a:endParaRPr lang="en-US" sz="3000" b="1">
              <a:solidFill>
                <a:srgbClr val="27257F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697651" y="5832778"/>
            <a:ext cx="1009350" cy="150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03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07351" y="2194302"/>
            <a:ext cx="5467950" cy="1384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520"/>
              </a:lnSpc>
            </a:pPr>
            <a:r>
              <a:rPr lang="en-US" sz="40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СУ “</a:t>
            </a:r>
            <a:r>
              <a:rPr lang="en-US" sz="4000" b="1" dirty="0" err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Св.св</a:t>
            </a:r>
            <a:r>
              <a:rPr lang="en-US" sz="40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. </a:t>
            </a:r>
            <a:r>
              <a:rPr lang="en-US" sz="4000" b="1" dirty="0" err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Кирил</a:t>
            </a:r>
            <a:r>
              <a:rPr lang="en-US" sz="40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 и </a:t>
            </a:r>
            <a:r>
              <a:rPr lang="en-US" sz="4000" b="1" dirty="0" err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Методий</a:t>
            </a:r>
            <a:r>
              <a:rPr lang="en-US" sz="40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 ” </a:t>
            </a:r>
            <a:r>
              <a:rPr lang="en-US" sz="4000" b="1" dirty="0" err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гр</a:t>
            </a:r>
            <a:r>
              <a:rPr lang="en-US" sz="40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. </a:t>
            </a:r>
            <a:r>
              <a:rPr lang="en-US" sz="4000" b="1" dirty="0" err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Бургас</a:t>
            </a:r>
            <a:r>
              <a:rPr lang="en-US" sz="40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52297" y="344203"/>
            <a:ext cx="14146859" cy="1885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81"/>
              </a:lnSpc>
            </a:pPr>
            <a:r>
              <a:rPr lang="en-US" sz="6151" b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Допълнителни изпити </a:t>
            </a:r>
          </a:p>
          <a:p>
            <a:pPr algn="ctr">
              <a:lnSpc>
                <a:spcPts val="7381"/>
              </a:lnSpc>
            </a:pPr>
            <a:r>
              <a:rPr lang="en-US" sz="6151">
                <a:solidFill>
                  <a:srgbClr val="27257F"/>
                </a:solidFill>
                <a:latin typeface="Arimo"/>
                <a:ea typeface="Arimo"/>
                <a:cs typeface="Arimo"/>
                <a:sym typeface="Arimo"/>
              </a:rPr>
              <a:t>Изпити за проверка за способностите</a:t>
            </a:r>
          </a:p>
        </p:txBody>
      </p:sp>
      <p:sp>
        <p:nvSpPr>
          <p:cNvPr id="15" name="AutoShape 15"/>
          <p:cNvSpPr/>
          <p:nvPr/>
        </p:nvSpPr>
        <p:spPr>
          <a:xfrm rot="5389111">
            <a:off x="105136" y="6006050"/>
            <a:ext cx="6014280" cy="0"/>
          </a:xfrm>
          <a:prstGeom prst="line">
            <a:avLst/>
          </a:prstGeom>
          <a:ln w="9525" cap="rnd">
            <a:solidFill>
              <a:srgbClr val="27257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TextBox 16"/>
          <p:cNvSpPr txBox="1"/>
          <p:nvPr/>
        </p:nvSpPr>
        <p:spPr>
          <a:xfrm>
            <a:off x="9907351" y="4308756"/>
            <a:ext cx="5467950" cy="1384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20"/>
              </a:lnSpc>
            </a:pPr>
            <a:r>
              <a:rPr lang="en-US" sz="40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СУ “</a:t>
            </a:r>
            <a:r>
              <a:rPr lang="en-US" sz="4000" b="1" dirty="0" err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Добри</a:t>
            </a:r>
            <a:r>
              <a:rPr lang="en-US" sz="40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4000" b="1" dirty="0" err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Чинтулов</a:t>
            </a:r>
            <a:r>
              <a:rPr lang="en-US" sz="40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 ” </a:t>
            </a:r>
            <a:r>
              <a:rPr lang="en-US" sz="4000" b="1" dirty="0" err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гр</a:t>
            </a:r>
            <a:r>
              <a:rPr lang="en-US" sz="40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. </a:t>
            </a:r>
            <a:r>
              <a:rPr lang="en-US" sz="4000" b="1" dirty="0" err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Бургас</a:t>
            </a:r>
            <a:r>
              <a:rPr lang="en-US" sz="40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826744" y="7178763"/>
            <a:ext cx="2961879" cy="1484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2"/>
              </a:lnSpc>
            </a:pPr>
            <a:r>
              <a:rPr lang="en-US" sz="2849">
                <a:solidFill>
                  <a:srgbClr val="27257F"/>
                </a:solidFill>
                <a:latin typeface="Barlow"/>
                <a:ea typeface="Barlow"/>
                <a:cs typeface="Barlow"/>
                <a:sym typeface="Barlow"/>
              </a:rPr>
              <a:t>З</a:t>
            </a:r>
            <a:r>
              <a:rPr lang="en-US" sz="2849" b="1">
                <a:solidFill>
                  <a:srgbClr val="27257F"/>
                </a:solidFill>
                <a:latin typeface="Barlow Bold"/>
                <a:ea typeface="Barlow Bold"/>
                <a:cs typeface="Barlow Bold"/>
                <a:sym typeface="Barlow Bold"/>
              </a:rPr>
              <a:t>аявления от 18.05.-29.05.2026 г.</a:t>
            </a:r>
          </a:p>
        </p:txBody>
      </p:sp>
      <p:sp>
        <p:nvSpPr>
          <p:cNvPr id="18" name="Freeform 18"/>
          <p:cNvSpPr/>
          <p:nvPr/>
        </p:nvSpPr>
        <p:spPr>
          <a:xfrm>
            <a:off x="10047372" y="6136166"/>
            <a:ext cx="3282388" cy="3282388"/>
          </a:xfrm>
          <a:custGeom>
            <a:avLst/>
            <a:gdLst/>
            <a:ahLst/>
            <a:cxnLst/>
            <a:rect l="l" t="t" r="r" b="b"/>
            <a:pathLst>
              <a:path w="3282388" h="3282388">
                <a:moveTo>
                  <a:pt x="0" y="0"/>
                </a:moveTo>
                <a:lnTo>
                  <a:pt x="3282388" y="0"/>
                </a:lnTo>
                <a:lnTo>
                  <a:pt x="3282388" y="3282389"/>
                </a:lnTo>
                <a:lnTo>
                  <a:pt x="0" y="32823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0207626" y="7006406"/>
            <a:ext cx="3220047" cy="1477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2"/>
              </a:lnSpc>
            </a:pPr>
            <a:r>
              <a:rPr lang="en-US" sz="2849" b="1">
                <a:solidFill>
                  <a:srgbClr val="27257F"/>
                </a:solidFill>
                <a:latin typeface="Barlow Bold"/>
                <a:ea typeface="Barlow Bold"/>
                <a:cs typeface="Barlow Bold"/>
                <a:sym typeface="Barlow Bold"/>
              </a:rPr>
              <a:t>Застрахователна полица  “Злополука 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9977" y="9418773"/>
            <a:ext cx="5831360" cy="2066534"/>
          </a:xfrm>
          <a:custGeom>
            <a:avLst/>
            <a:gdLst/>
            <a:ahLst/>
            <a:cxnLst/>
            <a:rect l="l" t="t" r="r" b="b"/>
            <a:pathLst>
              <a:path w="5831360" h="2066534">
                <a:moveTo>
                  <a:pt x="0" y="0"/>
                </a:moveTo>
                <a:lnTo>
                  <a:pt x="5831360" y="0"/>
                </a:lnTo>
                <a:lnTo>
                  <a:pt x="5831360" y="2066534"/>
                </a:lnTo>
                <a:lnTo>
                  <a:pt x="0" y="20665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690534" y="-184"/>
            <a:ext cx="5598334" cy="479546"/>
          </a:xfrm>
          <a:custGeom>
            <a:avLst/>
            <a:gdLst/>
            <a:ahLst/>
            <a:cxnLst/>
            <a:rect l="l" t="t" r="r" b="b"/>
            <a:pathLst>
              <a:path w="5598334" h="479546">
                <a:moveTo>
                  <a:pt x="0" y="0"/>
                </a:moveTo>
                <a:lnTo>
                  <a:pt x="5598334" y="0"/>
                </a:lnTo>
                <a:lnTo>
                  <a:pt x="5598334" y="479546"/>
                </a:lnTo>
                <a:lnTo>
                  <a:pt x="0" y="4795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hlinkClick r:id="rId7" tooltip="https://www.mon.bg/obshto-obrazovanie/natsionalno-vanshno-otsenyavane-nvo/nvo-za-vii-klas/"/>
          </p:cNvPr>
          <p:cNvSpPr/>
          <p:nvPr/>
        </p:nvSpPr>
        <p:spPr>
          <a:xfrm>
            <a:off x="9913406" y="-134196"/>
            <a:ext cx="3651499" cy="3651499"/>
          </a:xfrm>
          <a:custGeom>
            <a:avLst/>
            <a:gdLst/>
            <a:ahLst/>
            <a:cxnLst/>
            <a:rect l="l" t="t" r="r" b="b"/>
            <a:pathLst>
              <a:path w="3651499" h="3651499">
                <a:moveTo>
                  <a:pt x="0" y="0"/>
                </a:moveTo>
                <a:lnTo>
                  <a:pt x="3651499" y="0"/>
                </a:lnTo>
                <a:lnTo>
                  <a:pt x="3651499" y="3651499"/>
                </a:lnTo>
                <a:lnTo>
                  <a:pt x="0" y="36514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3292" y="6213773"/>
            <a:ext cx="4489950" cy="1456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5"/>
              </a:lnSpc>
            </a:pPr>
            <a:r>
              <a:rPr lang="en-US" sz="4200" b="1" dirty="0" err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Модел</a:t>
            </a:r>
            <a:r>
              <a:rPr lang="en-US" sz="42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 на НВО </a:t>
            </a:r>
          </a:p>
          <a:p>
            <a:pPr algn="ctr">
              <a:lnSpc>
                <a:spcPts val="5795"/>
              </a:lnSpc>
            </a:pPr>
            <a:r>
              <a:rPr lang="en-US" sz="42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БЕЛ 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95937" y="4452891"/>
            <a:ext cx="1525050" cy="1525050"/>
            <a:chOff x="0" y="0"/>
            <a:chExt cx="2033400" cy="2033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33397" cy="2033397"/>
            </a:xfrm>
            <a:custGeom>
              <a:avLst/>
              <a:gdLst/>
              <a:ahLst/>
              <a:cxnLst/>
              <a:rect l="l" t="t" r="r" b="b"/>
              <a:pathLst>
                <a:path w="2033397" h="2033397">
                  <a:moveTo>
                    <a:pt x="12700" y="0"/>
                  </a:moveTo>
                  <a:lnTo>
                    <a:pt x="2020697" y="0"/>
                  </a:lnTo>
                  <a:cubicBezTo>
                    <a:pt x="2027682" y="0"/>
                    <a:pt x="2033397" y="5715"/>
                    <a:pt x="2033397" y="12700"/>
                  </a:cubicBezTo>
                  <a:lnTo>
                    <a:pt x="2033397" y="2020697"/>
                  </a:lnTo>
                  <a:cubicBezTo>
                    <a:pt x="2033397" y="2027682"/>
                    <a:pt x="2027682" y="2033397"/>
                    <a:pt x="2020697" y="2033397"/>
                  </a:cubicBezTo>
                  <a:lnTo>
                    <a:pt x="12700" y="2033397"/>
                  </a:lnTo>
                  <a:cubicBezTo>
                    <a:pt x="5715" y="2033397"/>
                    <a:pt x="0" y="2027682"/>
                    <a:pt x="0" y="2020697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020697"/>
                  </a:lnTo>
                  <a:lnTo>
                    <a:pt x="12700" y="2020697"/>
                  </a:lnTo>
                  <a:lnTo>
                    <a:pt x="12700" y="2007997"/>
                  </a:lnTo>
                  <a:lnTo>
                    <a:pt x="2020697" y="2007997"/>
                  </a:lnTo>
                  <a:lnTo>
                    <a:pt x="2020697" y="2020697"/>
                  </a:lnTo>
                  <a:lnTo>
                    <a:pt x="2007997" y="2020697"/>
                  </a:lnTo>
                  <a:lnTo>
                    <a:pt x="2007997" y="12700"/>
                  </a:lnTo>
                  <a:lnTo>
                    <a:pt x="2020697" y="12700"/>
                  </a:lnTo>
                  <a:lnTo>
                    <a:pt x="2020697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27257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4280261" y="3959879"/>
            <a:ext cx="1525050" cy="1525050"/>
            <a:chOff x="0" y="0"/>
            <a:chExt cx="2033400" cy="2033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33397" cy="2033397"/>
            </a:xfrm>
            <a:custGeom>
              <a:avLst/>
              <a:gdLst/>
              <a:ahLst/>
              <a:cxnLst/>
              <a:rect l="l" t="t" r="r" b="b"/>
              <a:pathLst>
                <a:path w="2033397" h="2033397">
                  <a:moveTo>
                    <a:pt x="12700" y="0"/>
                  </a:moveTo>
                  <a:lnTo>
                    <a:pt x="2020697" y="0"/>
                  </a:lnTo>
                  <a:cubicBezTo>
                    <a:pt x="2027682" y="0"/>
                    <a:pt x="2033397" y="5715"/>
                    <a:pt x="2033397" y="12700"/>
                  </a:cubicBezTo>
                  <a:lnTo>
                    <a:pt x="2033397" y="2020697"/>
                  </a:lnTo>
                  <a:cubicBezTo>
                    <a:pt x="2033397" y="2027682"/>
                    <a:pt x="2027682" y="2033397"/>
                    <a:pt x="2020697" y="2033397"/>
                  </a:cubicBezTo>
                  <a:lnTo>
                    <a:pt x="12700" y="2033397"/>
                  </a:lnTo>
                  <a:cubicBezTo>
                    <a:pt x="5715" y="2033397"/>
                    <a:pt x="0" y="2027682"/>
                    <a:pt x="0" y="2020697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020697"/>
                  </a:lnTo>
                  <a:lnTo>
                    <a:pt x="12700" y="2020697"/>
                  </a:lnTo>
                  <a:lnTo>
                    <a:pt x="12700" y="2007997"/>
                  </a:lnTo>
                  <a:lnTo>
                    <a:pt x="2020697" y="2007997"/>
                  </a:lnTo>
                  <a:lnTo>
                    <a:pt x="2020697" y="2020697"/>
                  </a:lnTo>
                  <a:lnTo>
                    <a:pt x="2007997" y="2020697"/>
                  </a:lnTo>
                  <a:lnTo>
                    <a:pt x="2007997" y="12700"/>
                  </a:lnTo>
                  <a:lnTo>
                    <a:pt x="2020697" y="12700"/>
                  </a:lnTo>
                  <a:lnTo>
                    <a:pt x="2020697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27257F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1740523" y="4668127"/>
            <a:ext cx="893910" cy="893908"/>
          </a:xfrm>
          <a:custGeom>
            <a:avLst/>
            <a:gdLst/>
            <a:ahLst/>
            <a:cxnLst/>
            <a:rect l="l" t="t" r="r" b="b"/>
            <a:pathLst>
              <a:path w="893910" h="893908">
                <a:moveTo>
                  <a:pt x="0" y="0"/>
                </a:moveTo>
                <a:lnTo>
                  <a:pt x="893910" y="0"/>
                </a:lnTo>
                <a:lnTo>
                  <a:pt x="893910" y="893908"/>
                </a:lnTo>
                <a:lnTo>
                  <a:pt x="0" y="89390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595871" y="4352556"/>
            <a:ext cx="893830" cy="893908"/>
          </a:xfrm>
          <a:custGeom>
            <a:avLst/>
            <a:gdLst/>
            <a:ahLst/>
            <a:cxnLst/>
            <a:rect l="l" t="t" r="r" b="b"/>
            <a:pathLst>
              <a:path w="893830" h="893908">
                <a:moveTo>
                  <a:pt x="0" y="0"/>
                </a:moveTo>
                <a:lnTo>
                  <a:pt x="893830" y="0"/>
                </a:lnTo>
                <a:lnTo>
                  <a:pt x="893830" y="893908"/>
                </a:lnTo>
                <a:lnTo>
                  <a:pt x="0" y="89390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79401" y="7839128"/>
            <a:ext cx="3416154" cy="2020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30"/>
              </a:lnSpc>
            </a:pPr>
            <a:r>
              <a:rPr lang="en-US" sz="2878" u="sng" dirty="0">
                <a:solidFill>
                  <a:srgbClr val="27257F"/>
                </a:solidFill>
                <a:latin typeface="Arimo"/>
                <a:ea typeface="Arimo"/>
                <a:cs typeface="Arimo"/>
                <a:sym typeface="Arimo"/>
                <a:hlinkClick r:id="rId14" tooltip="https://www.mon.bg/nfs/2025/09/model-nvo_7kl_bel-2026_12092025.pdf"/>
              </a:rPr>
              <a:t>https://www.mon.bg/nfs/2025/09/model-nvo_7kl_bel-2026_12092025.pdf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50242" y="6213773"/>
            <a:ext cx="4489950" cy="1456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5"/>
              </a:lnSpc>
            </a:pPr>
            <a:r>
              <a:rPr lang="en-US" sz="4200" b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Модел на НВО </a:t>
            </a:r>
          </a:p>
          <a:p>
            <a:pPr algn="ctr">
              <a:lnSpc>
                <a:spcPts val="5795"/>
              </a:lnSpc>
            </a:pPr>
            <a:r>
              <a:rPr lang="en-US" sz="4200" b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математика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075009" y="8221891"/>
            <a:ext cx="4888400" cy="159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6"/>
              </a:lnSpc>
            </a:pPr>
            <a:r>
              <a:rPr lang="en-US" sz="3019" u="sng" dirty="0">
                <a:solidFill>
                  <a:srgbClr val="27257F"/>
                </a:solidFill>
                <a:latin typeface="Arimo"/>
                <a:ea typeface="Arimo"/>
                <a:cs typeface="Arimo"/>
                <a:sym typeface="Arimo"/>
                <a:hlinkClick r:id="rId15" tooltip="https://www.mon.bg/nfs/2026/02/model-nvo-matematika-7kl_12022026.pdf"/>
              </a:rPr>
              <a:t>https://www.mon.bg/nfs/2026/02/model-nvo-matematika-7kl_12022026.pdf</a:t>
            </a:r>
          </a:p>
        </p:txBody>
      </p:sp>
      <p:sp>
        <p:nvSpPr>
          <p:cNvPr id="15" name="Freeform 15"/>
          <p:cNvSpPr/>
          <p:nvPr/>
        </p:nvSpPr>
        <p:spPr>
          <a:xfrm>
            <a:off x="9077029" y="5038867"/>
            <a:ext cx="836376" cy="892124"/>
          </a:xfrm>
          <a:custGeom>
            <a:avLst/>
            <a:gdLst/>
            <a:ahLst/>
            <a:cxnLst/>
            <a:rect l="l" t="t" r="r" b="b"/>
            <a:pathLst>
              <a:path w="836376" h="892124">
                <a:moveTo>
                  <a:pt x="0" y="0"/>
                </a:moveTo>
                <a:lnTo>
                  <a:pt x="836377" y="0"/>
                </a:lnTo>
                <a:lnTo>
                  <a:pt x="836377" y="892125"/>
                </a:lnTo>
                <a:lnTo>
                  <a:pt x="0" y="89212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3244726" y="5845267"/>
            <a:ext cx="4489950" cy="1456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5"/>
              </a:lnSpc>
            </a:pPr>
            <a:r>
              <a:rPr lang="en-US" sz="4200" b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Модел на НВО </a:t>
            </a:r>
          </a:p>
          <a:p>
            <a:pPr algn="ctr">
              <a:lnSpc>
                <a:spcPts val="5795"/>
              </a:lnSpc>
            </a:pPr>
            <a:r>
              <a:rPr lang="en-US" sz="4200" b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чужд език 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564905" y="7370498"/>
            <a:ext cx="4437543" cy="2225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3"/>
              </a:lnSpc>
            </a:pPr>
            <a:r>
              <a:rPr lang="en-US" sz="3152" u="sng" dirty="0">
                <a:solidFill>
                  <a:srgbClr val="27257F"/>
                </a:solidFill>
                <a:latin typeface="Arimo"/>
                <a:ea typeface="Arimo"/>
                <a:cs typeface="Arimo"/>
                <a:sym typeface="Arimo"/>
                <a:hlinkClick r:id="rId18" tooltip="https://www.mon.bg/nfs/2025/09/model-nvo_7kl_che-2026_12092025.pdf"/>
              </a:rPr>
              <a:t>https://www.mon.bg/nfs/2025/09/model-nvo_7kl_che-2026_12092025.pdf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8732692" y="4668127"/>
            <a:ext cx="1525050" cy="1525050"/>
            <a:chOff x="0" y="0"/>
            <a:chExt cx="2033400" cy="2033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033397" cy="2033397"/>
            </a:xfrm>
            <a:custGeom>
              <a:avLst/>
              <a:gdLst/>
              <a:ahLst/>
              <a:cxnLst/>
              <a:rect l="l" t="t" r="r" b="b"/>
              <a:pathLst>
                <a:path w="2033397" h="2033397">
                  <a:moveTo>
                    <a:pt x="12700" y="0"/>
                  </a:moveTo>
                  <a:lnTo>
                    <a:pt x="2020697" y="0"/>
                  </a:lnTo>
                  <a:cubicBezTo>
                    <a:pt x="2027682" y="0"/>
                    <a:pt x="2033397" y="5715"/>
                    <a:pt x="2033397" y="12700"/>
                  </a:cubicBezTo>
                  <a:lnTo>
                    <a:pt x="2033397" y="2020697"/>
                  </a:lnTo>
                  <a:cubicBezTo>
                    <a:pt x="2033397" y="2027682"/>
                    <a:pt x="2027682" y="2033397"/>
                    <a:pt x="2020697" y="2033397"/>
                  </a:cubicBezTo>
                  <a:lnTo>
                    <a:pt x="12700" y="2033397"/>
                  </a:lnTo>
                  <a:cubicBezTo>
                    <a:pt x="5715" y="2033397"/>
                    <a:pt x="0" y="2027682"/>
                    <a:pt x="0" y="2020697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020697"/>
                  </a:lnTo>
                  <a:lnTo>
                    <a:pt x="12700" y="2020697"/>
                  </a:lnTo>
                  <a:lnTo>
                    <a:pt x="12700" y="2007997"/>
                  </a:lnTo>
                  <a:lnTo>
                    <a:pt x="2020697" y="2007997"/>
                  </a:lnTo>
                  <a:lnTo>
                    <a:pt x="2020697" y="2020697"/>
                  </a:lnTo>
                  <a:lnTo>
                    <a:pt x="2007997" y="2020697"/>
                  </a:lnTo>
                  <a:lnTo>
                    <a:pt x="2007997" y="12700"/>
                  </a:lnTo>
                  <a:lnTo>
                    <a:pt x="2020697" y="12700"/>
                  </a:lnTo>
                  <a:lnTo>
                    <a:pt x="2020697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27257F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2187478" y="921447"/>
            <a:ext cx="4489950" cy="1456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5"/>
              </a:lnSpc>
            </a:pPr>
            <a:r>
              <a:rPr lang="en-US" sz="4200" b="1" dirty="0" err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Модел</a:t>
            </a:r>
            <a:r>
              <a:rPr lang="en-US" sz="4200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 на НВО </a:t>
            </a:r>
          </a:p>
          <a:p>
            <a:pPr algn="ctr">
              <a:lnSpc>
                <a:spcPts val="5795"/>
              </a:lnSpc>
            </a:pPr>
            <a:endParaRPr lang="en-US" sz="4200" b="1" dirty="0">
              <a:solidFill>
                <a:srgbClr val="27257F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361913" y="757003"/>
            <a:ext cx="3202992" cy="1814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4"/>
              </a:lnSpc>
            </a:pPr>
            <a:r>
              <a:rPr lang="en-US" sz="2081" b="1" u="sng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  <a:hlinkClick r:id="rId7" tooltip="https://www.mon.bg/obshto-obrazovanie/natsionalno-vanshno-otsenyavane-nvo/nvo-za-vii-klas/"/>
              </a:rPr>
              <a:t>https://www.mon.bg/obshto-obrazovanie/natsionalno-vanshno-otsenyavane-nvo/nvo-za-vii-klas/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4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106" y="-184"/>
            <a:ext cx="9144294" cy="479546"/>
          </a:xfrm>
          <a:custGeom>
            <a:avLst/>
            <a:gdLst/>
            <a:ahLst/>
            <a:cxnLst/>
            <a:rect l="l" t="t" r="r" b="b"/>
            <a:pathLst>
              <a:path w="9144294" h="479546">
                <a:moveTo>
                  <a:pt x="0" y="0"/>
                </a:moveTo>
                <a:lnTo>
                  <a:pt x="9144294" y="0"/>
                </a:lnTo>
                <a:lnTo>
                  <a:pt x="9144294" y="479546"/>
                </a:lnTo>
                <a:lnTo>
                  <a:pt x="0" y="4795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15858" y="432026"/>
            <a:ext cx="2289152" cy="2280496"/>
          </a:xfrm>
          <a:custGeom>
            <a:avLst/>
            <a:gdLst/>
            <a:ahLst/>
            <a:cxnLst/>
            <a:rect l="l" t="t" r="r" b="b"/>
            <a:pathLst>
              <a:path w="2289152" h="2280496">
                <a:moveTo>
                  <a:pt x="0" y="0"/>
                </a:moveTo>
                <a:lnTo>
                  <a:pt x="2289152" y="0"/>
                </a:lnTo>
                <a:lnTo>
                  <a:pt x="2289152" y="2280496"/>
                </a:lnTo>
                <a:lnTo>
                  <a:pt x="0" y="22804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030296" y="2968478"/>
            <a:ext cx="1978050" cy="4368462"/>
          </a:xfrm>
          <a:custGeom>
            <a:avLst/>
            <a:gdLst/>
            <a:ahLst/>
            <a:cxnLst/>
            <a:rect l="l" t="t" r="r" b="b"/>
            <a:pathLst>
              <a:path w="1978050" h="4368462">
                <a:moveTo>
                  <a:pt x="0" y="0"/>
                </a:moveTo>
                <a:lnTo>
                  <a:pt x="1978050" y="0"/>
                </a:lnTo>
                <a:lnTo>
                  <a:pt x="1978050" y="4368462"/>
                </a:lnTo>
                <a:lnTo>
                  <a:pt x="0" y="43684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046233" y="7501017"/>
            <a:ext cx="1715604" cy="1715714"/>
          </a:xfrm>
          <a:custGeom>
            <a:avLst/>
            <a:gdLst/>
            <a:ahLst/>
            <a:cxnLst/>
            <a:rect l="l" t="t" r="r" b="b"/>
            <a:pathLst>
              <a:path w="1715604" h="1715714">
                <a:moveTo>
                  <a:pt x="0" y="0"/>
                </a:moveTo>
                <a:lnTo>
                  <a:pt x="1715604" y="0"/>
                </a:lnTo>
                <a:lnTo>
                  <a:pt x="1715604" y="1715714"/>
                </a:lnTo>
                <a:lnTo>
                  <a:pt x="0" y="17157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8718" y="549861"/>
            <a:ext cx="8534270" cy="8708439"/>
          </a:xfrm>
          <a:custGeom>
            <a:avLst/>
            <a:gdLst/>
            <a:ahLst/>
            <a:cxnLst/>
            <a:rect l="l" t="t" r="r" b="b"/>
            <a:pathLst>
              <a:path w="8534270" h="8708439">
                <a:moveTo>
                  <a:pt x="0" y="0"/>
                </a:moveTo>
                <a:lnTo>
                  <a:pt x="8534270" y="0"/>
                </a:lnTo>
                <a:lnTo>
                  <a:pt x="8534270" y="8708439"/>
                </a:lnTo>
                <a:lnTo>
                  <a:pt x="0" y="870843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8485079" y="1525096"/>
            <a:ext cx="3572471" cy="2886763"/>
            <a:chOff x="0" y="0"/>
            <a:chExt cx="940898" cy="7603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40898" cy="760300"/>
            </a:xfrm>
            <a:custGeom>
              <a:avLst/>
              <a:gdLst/>
              <a:ahLst/>
              <a:cxnLst/>
              <a:rect l="l" t="t" r="r" b="b"/>
              <a:pathLst>
                <a:path w="940898" h="760300">
                  <a:moveTo>
                    <a:pt x="54178" y="0"/>
                  </a:moveTo>
                  <a:lnTo>
                    <a:pt x="886720" y="0"/>
                  </a:lnTo>
                  <a:cubicBezTo>
                    <a:pt x="901089" y="0"/>
                    <a:pt x="914869" y="5708"/>
                    <a:pt x="925029" y="15868"/>
                  </a:cubicBezTo>
                  <a:cubicBezTo>
                    <a:pt x="935190" y="26029"/>
                    <a:pt x="940898" y="39809"/>
                    <a:pt x="940898" y="54178"/>
                  </a:cubicBezTo>
                  <a:lnTo>
                    <a:pt x="940898" y="706122"/>
                  </a:lnTo>
                  <a:cubicBezTo>
                    <a:pt x="940898" y="736044"/>
                    <a:pt x="916641" y="760300"/>
                    <a:pt x="886720" y="760300"/>
                  </a:cubicBezTo>
                  <a:lnTo>
                    <a:pt x="54178" y="760300"/>
                  </a:lnTo>
                  <a:cubicBezTo>
                    <a:pt x="39809" y="760300"/>
                    <a:pt x="26029" y="754592"/>
                    <a:pt x="15868" y="744431"/>
                  </a:cubicBezTo>
                  <a:cubicBezTo>
                    <a:pt x="5708" y="734271"/>
                    <a:pt x="0" y="720491"/>
                    <a:pt x="0" y="706122"/>
                  </a:cubicBezTo>
                  <a:lnTo>
                    <a:pt x="0" y="54178"/>
                  </a:lnTo>
                  <a:cubicBezTo>
                    <a:pt x="0" y="39809"/>
                    <a:pt x="5708" y="26029"/>
                    <a:pt x="15868" y="15868"/>
                  </a:cubicBezTo>
                  <a:cubicBezTo>
                    <a:pt x="26029" y="5708"/>
                    <a:pt x="39809" y="0"/>
                    <a:pt x="5417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940898" cy="779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485079" y="1272592"/>
            <a:ext cx="2447363" cy="943347"/>
          </a:xfrm>
          <a:custGeom>
            <a:avLst/>
            <a:gdLst/>
            <a:ahLst/>
            <a:cxnLst/>
            <a:rect l="l" t="t" r="r" b="b"/>
            <a:pathLst>
              <a:path w="2447363" h="943347">
                <a:moveTo>
                  <a:pt x="0" y="0"/>
                </a:moveTo>
                <a:lnTo>
                  <a:pt x="2447364" y="0"/>
                </a:lnTo>
                <a:lnTo>
                  <a:pt x="2447364" y="943348"/>
                </a:lnTo>
                <a:lnTo>
                  <a:pt x="0" y="94334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8662988" y="2168315"/>
            <a:ext cx="3433457" cy="2069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Заемат</a:t>
            </a:r>
            <a:r>
              <a:rPr lang="en-US" sz="2499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персонално</a:t>
            </a:r>
            <a:r>
              <a:rPr lang="en-US" sz="2499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определените</a:t>
            </a:r>
            <a:r>
              <a:rPr lang="en-US" sz="2499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им </a:t>
            </a:r>
            <a:r>
              <a:rPr lang="en-US" sz="2499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работни</a:t>
            </a:r>
            <a:r>
              <a:rPr lang="en-US" sz="2499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места</a:t>
            </a:r>
            <a:r>
              <a:rPr lang="en-US" sz="2499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не по-</a:t>
            </a:r>
            <a:r>
              <a:rPr lang="en-US" sz="2499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късно</a:t>
            </a:r>
            <a:r>
              <a:rPr lang="en-US" sz="2499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от 8:45 </a:t>
            </a:r>
            <a:r>
              <a:rPr lang="en-US" sz="2499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часа</a:t>
            </a:r>
            <a:r>
              <a:rPr lang="en-US" sz="2499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;</a:t>
            </a:r>
          </a:p>
          <a:p>
            <a:pPr algn="l">
              <a:lnSpc>
                <a:spcPts val="2567"/>
              </a:lnSpc>
              <a:spcBef>
                <a:spcPct val="0"/>
              </a:spcBef>
            </a:pPr>
            <a:endParaRPr lang="en-US" sz="2499" dirty="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621760" y="3652305"/>
            <a:ext cx="3548186" cy="2532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3600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Основни изисквания преди началото на изпита: 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485079" y="5554869"/>
            <a:ext cx="3572471" cy="2946037"/>
            <a:chOff x="0" y="0"/>
            <a:chExt cx="940898" cy="77591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40898" cy="775911"/>
            </a:xfrm>
            <a:custGeom>
              <a:avLst/>
              <a:gdLst/>
              <a:ahLst/>
              <a:cxnLst/>
              <a:rect l="l" t="t" r="r" b="b"/>
              <a:pathLst>
                <a:path w="940898" h="775911">
                  <a:moveTo>
                    <a:pt x="54178" y="0"/>
                  </a:moveTo>
                  <a:lnTo>
                    <a:pt x="886720" y="0"/>
                  </a:lnTo>
                  <a:cubicBezTo>
                    <a:pt x="901089" y="0"/>
                    <a:pt x="914869" y="5708"/>
                    <a:pt x="925029" y="15868"/>
                  </a:cubicBezTo>
                  <a:cubicBezTo>
                    <a:pt x="935190" y="26029"/>
                    <a:pt x="940898" y="39809"/>
                    <a:pt x="940898" y="54178"/>
                  </a:cubicBezTo>
                  <a:lnTo>
                    <a:pt x="940898" y="721733"/>
                  </a:lnTo>
                  <a:cubicBezTo>
                    <a:pt x="940898" y="736102"/>
                    <a:pt x="935190" y="749883"/>
                    <a:pt x="925029" y="760043"/>
                  </a:cubicBezTo>
                  <a:cubicBezTo>
                    <a:pt x="914869" y="770203"/>
                    <a:pt x="901089" y="775911"/>
                    <a:pt x="886720" y="775911"/>
                  </a:cubicBezTo>
                  <a:lnTo>
                    <a:pt x="54178" y="775911"/>
                  </a:lnTo>
                  <a:cubicBezTo>
                    <a:pt x="24256" y="775911"/>
                    <a:pt x="0" y="751655"/>
                    <a:pt x="0" y="721733"/>
                  </a:cubicBezTo>
                  <a:lnTo>
                    <a:pt x="0" y="54178"/>
                  </a:lnTo>
                  <a:cubicBezTo>
                    <a:pt x="0" y="39809"/>
                    <a:pt x="5708" y="26029"/>
                    <a:pt x="15868" y="15868"/>
                  </a:cubicBezTo>
                  <a:cubicBezTo>
                    <a:pt x="26029" y="5708"/>
                    <a:pt x="39809" y="0"/>
                    <a:pt x="5417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940898" cy="7949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8485079" y="5459610"/>
            <a:ext cx="2402157" cy="925922"/>
          </a:xfrm>
          <a:custGeom>
            <a:avLst/>
            <a:gdLst/>
            <a:ahLst/>
            <a:cxnLst/>
            <a:rect l="l" t="t" r="r" b="b"/>
            <a:pathLst>
              <a:path w="2402157" h="925922">
                <a:moveTo>
                  <a:pt x="0" y="0"/>
                </a:moveTo>
                <a:lnTo>
                  <a:pt x="2402158" y="0"/>
                </a:lnTo>
                <a:lnTo>
                  <a:pt x="2402158" y="925922"/>
                </a:lnTo>
                <a:lnTo>
                  <a:pt x="0" y="92592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8508274" y="6314012"/>
            <a:ext cx="3526082" cy="261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Задължително </a:t>
            </a:r>
            <a:r>
              <a:rPr lang="en-US" sz="2500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носят</a:t>
            </a:r>
            <a:r>
              <a:rPr lang="en-US" sz="2500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документ</a:t>
            </a:r>
            <a:r>
              <a:rPr lang="en-US" sz="2500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за </a:t>
            </a:r>
            <a:r>
              <a:rPr lang="en-US" sz="2500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самоличност</a:t>
            </a:r>
            <a:r>
              <a:rPr lang="en-US" sz="2500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и </a:t>
            </a:r>
            <a:r>
              <a:rPr lang="en-US" sz="2500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служебната</a:t>
            </a:r>
            <a:r>
              <a:rPr lang="en-US" sz="2500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бележка</a:t>
            </a:r>
            <a:r>
              <a:rPr lang="en-US" sz="2500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;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endParaRPr lang="en-US" sz="2500" dirty="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ctr">
              <a:lnSpc>
                <a:spcPts val="3500"/>
              </a:lnSpc>
              <a:spcBef>
                <a:spcPct val="0"/>
              </a:spcBef>
            </a:pPr>
            <a:endParaRPr lang="en-US" sz="2500" dirty="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12558685" y="1590128"/>
            <a:ext cx="3612189" cy="2958740"/>
            <a:chOff x="0" y="0"/>
            <a:chExt cx="951358" cy="77925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51358" cy="779257"/>
            </a:xfrm>
            <a:custGeom>
              <a:avLst/>
              <a:gdLst/>
              <a:ahLst/>
              <a:cxnLst/>
              <a:rect l="l" t="t" r="r" b="b"/>
              <a:pathLst>
                <a:path w="951358" h="779257">
                  <a:moveTo>
                    <a:pt x="53582" y="0"/>
                  </a:moveTo>
                  <a:lnTo>
                    <a:pt x="897776" y="0"/>
                  </a:lnTo>
                  <a:cubicBezTo>
                    <a:pt x="927369" y="0"/>
                    <a:pt x="951358" y="23989"/>
                    <a:pt x="951358" y="53582"/>
                  </a:cubicBezTo>
                  <a:lnTo>
                    <a:pt x="951358" y="725675"/>
                  </a:lnTo>
                  <a:cubicBezTo>
                    <a:pt x="951358" y="755267"/>
                    <a:pt x="927369" y="779257"/>
                    <a:pt x="897776" y="779257"/>
                  </a:cubicBezTo>
                  <a:lnTo>
                    <a:pt x="53582" y="779257"/>
                  </a:lnTo>
                  <a:cubicBezTo>
                    <a:pt x="23989" y="779257"/>
                    <a:pt x="0" y="755267"/>
                    <a:pt x="0" y="725675"/>
                  </a:cubicBezTo>
                  <a:lnTo>
                    <a:pt x="0" y="53582"/>
                  </a:lnTo>
                  <a:cubicBezTo>
                    <a:pt x="0" y="23989"/>
                    <a:pt x="23989" y="0"/>
                    <a:pt x="5358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951358" cy="7983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558685" y="5590965"/>
            <a:ext cx="3413598" cy="2960427"/>
            <a:chOff x="0" y="0"/>
            <a:chExt cx="899055" cy="77970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99055" cy="779701"/>
            </a:xfrm>
            <a:custGeom>
              <a:avLst/>
              <a:gdLst/>
              <a:ahLst/>
              <a:cxnLst/>
              <a:rect l="l" t="t" r="r" b="b"/>
              <a:pathLst>
                <a:path w="899055" h="779701">
                  <a:moveTo>
                    <a:pt x="56699" y="0"/>
                  </a:moveTo>
                  <a:lnTo>
                    <a:pt x="842355" y="0"/>
                  </a:lnTo>
                  <a:cubicBezTo>
                    <a:pt x="857393" y="0"/>
                    <a:pt x="871815" y="5974"/>
                    <a:pt x="882448" y="16607"/>
                  </a:cubicBezTo>
                  <a:cubicBezTo>
                    <a:pt x="893081" y="27240"/>
                    <a:pt x="899055" y="41662"/>
                    <a:pt x="899055" y="56699"/>
                  </a:cubicBezTo>
                  <a:lnTo>
                    <a:pt x="899055" y="723002"/>
                  </a:lnTo>
                  <a:cubicBezTo>
                    <a:pt x="899055" y="738039"/>
                    <a:pt x="893081" y="752461"/>
                    <a:pt x="882448" y="763094"/>
                  </a:cubicBezTo>
                  <a:cubicBezTo>
                    <a:pt x="871815" y="773727"/>
                    <a:pt x="857393" y="779701"/>
                    <a:pt x="842355" y="779701"/>
                  </a:cubicBezTo>
                  <a:lnTo>
                    <a:pt x="56699" y="779701"/>
                  </a:lnTo>
                  <a:cubicBezTo>
                    <a:pt x="41662" y="779701"/>
                    <a:pt x="27240" y="773727"/>
                    <a:pt x="16607" y="763094"/>
                  </a:cubicBezTo>
                  <a:cubicBezTo>
                    <a:pt x="5974" y="752461"/>
                    <a:pt x="0" y="738039"/>
                    <a:pt x="0" y="723002"/>
                  </a:cubicBezTo>
                  <a:lnTo>
                    <a:pt x="0" y="56699"/>
                  </a:lnTo>
                  <a:cubicBezTo>
                    <a:pt x="0" y="41662"/>
                    <a:pt x="5974" y="27240"/>
                    <a:pt x="16607" y="16607"/>
                  </a:cubicBezTo>
                  <a:cubicBezTo>
                    <a:pt x="27240" y="5974"/>
                    <a:pt x="41662" y="0"/>
                    <a:pt x="5669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899055" cy="798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558685" y="2168315"/>
            <a:ext cx="3322124" cy="261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Предават</a:t>
            </a:r>
            <a:r>
              <a:rPr lang="en-US" sz="2500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на </a:t>
            </a:r>
            <a:r>
              <a:rPr lang="en-US" sz="2500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квесторите</a:t>
            </a:r>
            <a:r>
              <a:rPr lang="en-US" sz="2500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изключена</a:t>
            </a:r>
            <a:r>
              <a:rPr lang="en-US" sz="2500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мобилната</a:t>
            </a:r>
            <a:r>
              <a:rPr lang="en-US" sz="2500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си </a:t>
            </a:r>
            <a:r>
              <a:rPr lang="en-US" sz="2500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комуникационна</a:t>
            </a:r>
            <a:r>
              <a:rPr lang="en-US" sz="2500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техника</a:t>
            </a:r>
            <a:r>
              <a:rPr lang="en-US" sz="2500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;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endParaRPr lang="en-US" sz="2500" dirty="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  <p:sp>
        <p:nvSpPr>
          <p:cNvPr id="25" name="Freeform 25"/>
          <p:cNvSpPr/>
          <p:nvPr/>
        </p:nvSpPr>
        <p:spPr>
          <a:xfrm>
            <a:off x="12558685" y="1290017"/>
            <a:ext cx="2402157" cy="925922"/>
          </a:xfrm>
          <a:custGeom>
            <a:avLst/>
            <a:gdLst/>
            <a:ahLst/>
            <a:cxnLst/>
            <a:rect l="l" t="t" r="r" b="b"/>
            <a:pathLst>
              <a:path w="2402157" h="925922">
                <a:moveTo>
                  <a:pt x="0" y="0"/>
                </a:moveTo>
                <a:lnTo>
                  <a:pt x="2402157" y="0"/>
                </a:lnTo>
                <a:lnTo>
                  <a:pt x="2402157" y="925923"/>
                </a:lnTo>
                <a:lnTo>
                  <a:pt x="0" y="92592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2515174" y="5590965"/>
            <a:ext cx="2402157" cy="925922"/>
          </a:xfrm>
          <a:custGeom>
            <a:avLst/>
            <a:gdLst/>
            <a:ahLst/>
            <a:cxnLst/>
            <a:rect l="l" t="t" r="r" b="b"/>
            <a:pathLst>
              <a:path w="2402157" h="925922">
                <a:moveTo>
                  <a:pt x="0" y="0"/>
                </a:moveTo>
                <a:lnTo>
                  <a:pt x="2402158" y="0"/>
                </a:lnTo>
                <a:lnTo>
                  <a:pt x="2402158" y="925922"/>
                </a:lnTo>
                <a:lnTo>
                  <a:pt x="0" y="92592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2581879" y="6608842"/>
            <a:ext cx="3390404" cy="173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Изслушват</a:t>
            </a:r>
            <a:r>
              <a:rPr lang="en-US" sz="2500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инструктаж</a:t>
            </a:r>
            <a:r>
              <a:rPr lang="en-US" sz="2500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за </a:t>
            </a:r>
            <a:r>
              <a:rPr lang="en-US" sz="2500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работата</a:t>
            </a:r>
            <a:r>
              <a:rPr lang="en-US" sz="2500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по време на </a:t>
            </a:r>
            <a:r>
              <a:rPr lang="en-US" sz="2500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изпита</a:t>
            </a:r>
            <a:r>
              <a:rPr lang="en-US" sz="2500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662988" y="1542503"/>
            <a:ext cx="499444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1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662988" y="5695876"/>
            <a:ext cx="638458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2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581879" y="1542503"/>
            <a:ext cx="638458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3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581879" y="5874946"/>
            <a:ext cx="638458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106" y="-184"/>
            <a:ext cx="9144294" cy="479546"/>
          </a:xfrm>
          <a:custGeom>
            <a:avLst/>
            <a:gdLst/>
            <a:ahLst/>
            <a:cxnLst/>
            <a:rect l="l" t="t" r="r" b="b"/>
            <a:pathLst>
              <a:path w="9144294" h="479546">
                <a:moveTo>
                  <a:pt x="0" y="0"/>
                </a:moveTo>
                <a:lnTo>
                  <a:pt x="9144294" y="0"/>
                </a:lnTo>
                <a:lnTo>
                  <a:pt x="9144294" y="479546"/>
                </a:lnTo>
                <a:lnTo>
                  <a:pt x="0" y="4795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15858" y="432026"/>
            <a:ext cx="2289152" cy="2280496"/>
          </a:xfrm>
          <a:custGeom>
            <a:avLst/>
            <a:gdLst/>
            <a:ahLst/>
            <a:cxnLst/>
            <a:rect l="l" t="t" r="r" b="b"/>
            <a:pathLst>
              <a:path w="2289152" h="2280496">
                <a:moveTo>
                  <a:pt x="0" y="0"/>
                </a:moveTo>
                <a:lnTo>
                  <a:pt x="2289152" y="0"/>
                </a:lnTo>
                <a:lnTo>
                  <a:pt x="2289152" y="2280496"/>
                </a:lnTo>
                <a:lnTo>
                  <a:pt x="0" y="22804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030296" y="2968478"/>
            <a:ext cx="1978050" cy="4368462"/>
          </a:xfrm>
          <a:custGeom>
            <a:avLst/>
            <a:gdLst/>
            <a:ahLst/>
            <a:cxnLst/>
            <a:rect l="l" t="t" r="r" b="b"/>
            <a:pathLst>
              <a:path w="1978050" h="4368462">
                <a:moveTo>
                  <a:pt x="0" y="0"/>
                </a:moveTo>
                <a:lnTo>
                  <a:pt x="1978050" y="0"/>
                </a:lnTo>
                <a:lnTo>
                  <a:pt x="1978050" y="4368462"/>
                </a:lnTo>
                <a:lnTo>
                  <a:pt x="0" y="43684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046233" y="7501017"/>
            <a:ext cx="1715604" cy="1715714"/>
          </a:xfrm>
          <a:custGeom>
            <a:avLst/>
            <a:gdLst/>
            <a:ahLst/>
            <a:cxnLst/>
            <a:rect l="l" t="t" r="r" b="b"/>
            <a:pathLst>
              <a:path w="1715604" h="1715714">
                <a:moveTo>
                  <a:pt x="0" y="0"/>
                </a:moveTo>
                <a:lnTo>
                  <a:pt x="1715604" y="0"/>
                </a:lnTo>
                <a:lnTo>
                  <a:pt x="1715604" y="1715714"/>
                </a:lnTo>
                <a:lnTo>
                  <a:pt x="0" y="17157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8718" y="549861"/>
            <a:ext cx="8534270" cy="8708439"/>
          </a:xfrm>
          <a:custGeom>
            <a:avLst/>
            <a:gdLst/>
            <a:ahLst/>
            <a:cxnLst/>
            <a:rect l="l" t="t" r="r" b="b"/>
            <a:pathLst>
              <a:path w="8534270" h="8708439">
                <a:moveTo>
                  <a:pt x="0" y="0"/>
                </a:moveTo>
                <a:lnTo>
                  <a:pt x="8534270" y="0"/>
                </a:lnTo>
                <a:lnTo>
                  <a:pt x="8534270" y="8708439"/>
                </a:lnTo>
                <a:lnTo>
                  <a:pt x="0" y="870843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8485079" y="1525096"/>
            <a:ext cx="3723353" cy="2886763"/>
            <a:chOff x="0" y="0"/>
            <a:chExt cx="980636" cy="7603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80636" cy="760300"/>
            </a:xfrm>
            <a:custGeom>
              <a:avLst/>
              <a:gdLst/>
              <a:ahLst/>
              <a:cxnLst/>
              <a:rect l="l" t="t" r="r" b="b"/>
              <a:pathLst>
                <a:path w="980636" h="760300">
                  <a:moveTo>
                    <a:pt x="51982" y="0"/>
                  </a:moveTo>
                  <a:lnTo>
                    <a:pt x="928654" y="0"/>
                  </a:lnTo>
                  <a:cubicBezTo>
                    <a:pt x="957363" y="0"/>
                    <a:pt x="980636" y="23273"/>
                    <a:pt x="980636" y="51982"/>
                  </a:cubicBezTo>
                  <a:lnTo>
                    <a:pt x="980636" y="708318"/>
                  </a:lnTo>
                  <a:cubicBezTo>
                    <a:pt x="980636" y="737027"/>
                    <a:pt x="957363" y="760300"/>
                    <a:pt x="928654" y="760300"/>
                  </a:cubicBezTo>
                  <a:lnTo>
                    <a:pt x="51982" y="760300"/>
                  </a:lnTo>
                  <a:cubicBezTo>
                    <a:pt x="23273" y="760300"/>
                    <a:pt x="0" y="737027"/>
                    <a:pt x="0" y="708318"/>
                  </a:cubicBezTo>
                  <a:lnTo>
                    <a:pt x="0" y="51982"/>
                  </a:lnTo>
                  <a:cubicBezTo>
                    <a:pt x="0" y="23273"/>
                    <a:pt x="23273" y="0"/>
                    <a:pt x="5198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980636" cy="779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485079" y="1272592"/>
            <a:ext cx="2447363" cy="943347"/>
          </a:xfrm>
          <a:custGeom>
            <a:avLst/>
            <a:gdLst/>
            <a:ahLst/>
            <a:cxnLst/>
            <a:rect l="l" t="t" r="r" b="b"/>
            <a:pathLst>
              <a:path w="2447363" h="943347">
                <a:moveTo>
                  <a:pt x="0" y="0"/>
                </a:moveTo>
                <a:lnTo>
                  <a:pt x="2447364" y="0"/>
                </a:lnTo>
                <a:lnTo>
                  <a:pt x="2447364" y="943348"/>
                </a:lnTo>
                <a:lnTo>
                  <a:pt x="0" y="94334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8662988" y="2168315"/>
            <a:ext cx="3433457" cy="1630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Използва се само черен химикал и се чертае с черен молив;</a:t>
            </a:r>
          </a:p>
          <a:p>
            <a:pPr algn="l">
              <a:lnSpc>
                <a:spcPts val="2567"/>
              </a:lnSpc>
              <a:spcBef>
                <a:spcPct val="0"/>
              </a:spcBef>
            </a:pPr>
            <a:endParaRPr lang="en-US" sz="2499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621760" y="3652305"/>
            <a:ext cx="3548186" cy="2027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3600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Основни изисквания по време на изпита: 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485079" y="5554869"/>
            <a:ext cx="3611366" cy="3482853"/>
            <a:chOff x="0" y="0"/>
            <a:chExt cx="951142" cy="91729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51142" cy="917295"/>
            </a:xfrm>
            <a:custGeom>
              <a:avLst/>
              <a:gdLst/>
              <a:ahLst/>
              <a:cxnLst/>
              <a:rect l="l" t="t" r="r" b="b"/>
              <a:pathLst>
                <a:path w="951142" h="917295">
                  <a:moveTo>
                    <a:pt x="53594" y="0"/>
                  </a:moveTo>
                  <a:lnTo>
                    <a:pt x="897548" y="0"/>
                  </a:lnTo>
                  <a:cubicBezTo>
                    <a:pt x="911762" y="0"/>
                    <a:pt x="925393" y="5647"/>
                    <a:pt x="935444" y="15697"/>
                  </a:cubicBezTo>
                  <a:cubicBezTo>
                    <a:pt x="945495" y="25748"/>
                    <a:pt x="951142" y="39380"/>
                    <a:pt x="951142" y="53594"/>
                  </a:cubicBezTo>
                  <a:lnTo>
                    <a:pt x="951142" y="863700"/>
                  </a:lnTo>
                  <a:cubicBezTo>
                    <a:pt x="951142" y="893300"/>
                    <a:pt x="927147" y="917295"/>
                    <a:pt x="897548" y="917295"/>
                  </a:cubicBezTo>
                  <a:lnTo>
                    <a:pt x="53594" y="917295"/>
                  </a:lnTo>
                  <a:cubicBezTo>
                    <a:pt x="39380" y="917295"/>
                    <a:pt x="25748" y="911648"/>
                    <a:pt x="15697" y="901597"/>
                  </a:cubicBezTo>
                  <a:cubicBezTo>
                    <a:pt x="5647" y="891546"/>
                    <a:pt x="0" y="877915"/>
                    <a:pt x="0" y="863700"/>
                  </a:cubicBezTo>
                  <a:lnTo>
                    <a:pt x="0" y="53594"/>
                  </a:lnTo>
                  <a:cubicBezTo>
                    <a:pt x="0" y="39380"/>
                    <a:pt x="5647" y="25748"/>
                    <a:pt x="15697" y="15697"/>
                  </a:cubicBezTo>
                  <a:cubicBezTo>
                    <a:pt x="25748" y="5647"/>
                    <a:pt x="39380" y="0"/>
                    <a:pt x="5359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951142" cy="9363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8485079" y="5459610"/>
            <a:ext cx="2402157" cy="925922"/>
          </a:xfrm>
          <a:custGeom>
            <a:avLst/>
            <a:gdLst/>
            <a:ahLst/>
            <a:cxnLst/>
            <a:rect l="l" t="t" r="r" b="b"/>
            <a:pathLst>
              <a:path w="2402157" h="925922">
                <a:moveTo>
                  <a:pt x="0" y="0"/>
                </a:moveTo>
                <a:lnTo>
                  <a:pt x="2402158" y="0"/>
                </a:lnTo>
                <a:lnTo>
                  <a:pt x="2402158" y="925922"/>
                </a:lnTo>
                <a:lnTo>
                  <a:pt x="0" y="92592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8508274" y="6314012"/>
            <a:ext cx="3526082" cy="3051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Учениците не могат да напускат залата преди да са изминали 60 мин. от началото на всяка част от изпита;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endParaRPr lang="en-US" sz="250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13418107" y="4075499"/>
            <a:ext cx="3612189" cy="2958740"/>
            <a:chOff x="0" y="0"/>
            <a:chExt cx="951358" cy="77925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51358" cy="779257"/>
            </a:xfrm>
            <a:custGeom>
              <a:avLst/>
              <a:gdLst/>
              <a:ahLst/>
              <a:cxnLst/>
              <a:rect l="l" t="t" r="r" b="b"/>
              <a:pathLst>
                <a:path w="951358" h="779257">
                  <a:moveTo>
                    <a:pt x="53582" y="0"/>
                  </a:moveTo>
                  <a:lnTo>
                    <a:pt x="897776" y="0"/>
                  </a:lnTo>
                  <a:cubicBezTo>
                    <a:pt x="927369" y="0"/>
                    <a:pt x="951358" y="23989"/>
                    <a:pt x="951358" y="53582"/>
                  </a:cubicBezTo>
                  <a:lnTo>
                    <a:pt x="951358" y="725675"/>
                  </a:lnTo>
                  <a:cubicBezTo>
                    <a:pt x="951358" y="755267"/>
                    <a:pt x="927369" y="779257"/>
                    <a:pt x="897776" y="779257"/>
                  </a:cubicBezTo>
                  <a:lnTo>
                    <a:pt x="53582" y="779257"/>
                  </a:lnTo>
                  <a:cubicBezTo>
                    <a:pt x="23989" y="779257"/>
                    <a:pt x="0" y="755267"/>
                    <a:pt x="0" y="725675"/>
                  </a:cubicBezTo>
                  <a:lnTo>
                    <a:pt x="0" y="53582"/>
                  </a:lnTo>
                  <a:cubicBezTo>
                    <a:pt x="0" y="23989"/>
                    <a:pt x="23989" y="0"/>
                    <a:pt x="5358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951358" cy="7983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3418107" y="4683271"/>
            <a:ext cx="3612189" cy="261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Учениците не поставят знаци, които могат да нарушат анонимността на изпитната работа.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endParaRPr lang="en-US" sz="250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  <p:sp>
        <p:nvSpPr>
          <p:cNvPr id="22" name="Freeform 22"/>
          <p:cNvSpPr/>
          <p:nvPr/>
        </p:nvSpPr>
        <p:spPr>
          <a:xfrm>
            <a:off x="13418107" y="3948898"/>
            <a:ext cx="2402157" cy="925922"/>
          </a:xfrm>
          <a:custGeom>
            <a:avLst/>
            <a:gdLst/>
            <a:ahLst/>
            <a:cxnLst/>
            <a:rect l="l" t="t" r="r" b="b"/>
            <a:pathLst>
              <a:path w="2402157" h="925922">
                <a:moveTo>
                  <a:pt x="0" y="0"/>
                </a:moveTo>
                <a:lnTo>
                  <a:pt x="2402157" y="0"/>
                </a:lnTo>
                <a:lnTo>
                  <a:pt x="2402157" y="925923"/>
                </a:lnTo>
                <a:lnTo>
                  <a:pt x="0" y="92592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8662988" y="1542503"/>
            <a:ext cx="499444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1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662988" y="5695876"/>
            <a:ext cx="638458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554976" y="4185164"/>
            <a:ext cx="638458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895866" y="3639085"/>
            <a:ext cx="2439237" cy="2179252"/>
            <a:chOff x="0" y="0"/>
            <a:chExt cx="948643" cy="8475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8643" cy="847533"/>
            </a:xfrm>
            <a:custGeom>
              <a:avLst/>
              <a:gdLst/>
              <a:ahLst/>
              <a:cxnLst/>
              <a:rect l="l" t="t" r="r" b="b"/>
              <a:pathLst>
                <a:path w="948643" h="847533">
                  <a:moveTo>
                    <a:pt x="745443" y="0"/>
                  </a:moveTo>
                  <a:lnTo>
                    <a:pt x="0" y="0"/>
                  </a:lnTo>
                  <a:lnTo>
                    <a:pt x="0" y="847533"/>
                  </a:lnTo>
                  <a:lnTo>
                    <a:pt x="745443" y="847533"/>
                  </a:lnTo>
                  <a:lnTo>
                    <a:pt x="948643" y="423766"/>
                  </a:lnTo>
                  <a:lnTo>
                    <a:pt x="745443" y="0"/>
                  </a:lnTo>
                  <a:close/>
                </a:path>
              </a:pathLst>
            </a:custGeom>
            <a:solidFill>
              <a:srgbClr val="FFC4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34343" cy="8856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73298" y="3509093"/>
            <a:ext cx="3284373" cy="393976"/>
          </a:xfrm>
          <a:custGeom>
            <a:avLst/>
            <a:gdLst/>
            <a:ahLst/>
            <a:cxnLst/>
            <a:rect l="l" t="t" r="r" b="b"/>
            <a:pathLst>
              <a:path w="3284373" h="393976">
                <a:moveTo>
                  <a:pt x="0" y="0"/>
                </a:moveTo>
                <a:lnTo>
                  <a:pt x="3284373" y="0"/>
                </a:lnTo>
                <a:lnTo>
                  <a:pt x="3284373" y="393977"/>
                </a:lnTo>
                <a:lnTo>
                  <a:pt x="0" y="393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t="-118264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80233" y="2773530"/>
            <a:ext cx="1650650" cy="1647649"/>
          </a:xfrm>
          <a:custGeom>
            <a:avLst/>
            <a:gdLst/>
            <a:ahLst/>
            <a:cxnLst/>
            <a:rect l="l" t="t" r="r" b="b"/>
            <a:pathLst>
              <a:path w="1650650" h="1647649">
                <a:moveTo>
                  <a:pt x="0" y="0"/>
                </a:moveTo>
                <a:lnTo>
                  <a:pt x="1650650" y="0"/>
                </a:lnTo>
                <a:lnTo>
                  <a:pt x="1650650" y="1647649"/>
                </a:lnTo>
                <a:lnTo>
                  <a:pt x="0" y="1647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380233" y="2773841"/>
            <a:ext cx="1470504" cy="147050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3706401" y="3639085"/>
            <a:ext cx="2439237" cy="2179252"/>
            <a:chOff x="0" y="0"/>
            <a:chExt cx="948643" cy="84753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48643" cy="847533"/>
            </a:xfrm>
            <a:custGeom>
              <a:avLst/>
              <a:gdLst/>
              <a:ahLst/>
              <a:cxnLst/>
              <a:rect l="l" t="t" r="r" b="b"/>
              <a:pathLst>
                <a:path w="948643" h="847533">
                  <a:moveTo>
                    <a:pt x="745443" y="0"/>
                  </a:moveTo>
                  <a:lnTo>
                    <a:pt x="0" y="0"/>
                  </a:lnTo>
                  <a:lnTo>
                    <a:pt x="0" y="847533"/>
                  </a:lnTo>
                  <a:lnTo>
                    <a:pt x="745443" y="847533"/>
                  </a:lnTo>
                  <a:lnTo>
                    <a:pt x="948643" y="423766"/>
                  </a:lnTo>
                  <a:lnTo>
                    <a:pt x="745443" y="0"/>
                  </a:lnTo>
                  <a:close/>
                </a:path>
              </a:pathLst>
            </a:custGeom>
            <a:solidFill>
              <a:srgbClr val="A2D34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34343" cy="8856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3283264" y="3509093"/>
            <a:ext cx="3284373" cy="393976"/>
          </a:xfrm>
          <a:custGeom>
            <a:avLst/>
            <a:gdLst/>
            <a:ahLst/>
            <a:cxnLst/>
            <a:rect l="l" t="t" r="r" b="b"/>
            <a:pathLst>
              <a:path w="3284373" h="393976">
                <a:moveTo>
                  <a:pt x="0" y="0"/>
                </a:moveTo>
                <a:lnTo>
                  <a:pt x="3284373" y="0"/>
                </a:lnTo>
                <a:lnTo>
                  <a:pt x="3284373" y="393977"/>
                </a:lnTo>
                <a:lnTo>
                  <a:pt x="0" y="393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t="-118264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190199" y="2773530"/>
            <a:ext cx="1650650" cy="1647649"/>
          </a:xfrm>
          <a:custGeom>
            <a:avLst/>
            <a:gdLst/>
            <a:ahLst/>
            <a:cxnLst/>
            <a:rect l="l" t="t" r="r" b="b"/>
            <a:pathLst>
              <a:path w="1650650" h="1647649">
                <a:moveTo>
                  <a:pt x="0" y="0"/>
                </a:moveTo>
                <a:lnTo>
                  <a:pt x="1650650" y="0"/>
                </a:lnTo>
                <a:lnTo>
                  <a:pt x="1650650" y="1647649"/>
                </a:lnTo>
                <a:lnTo>
                  <a:pt x="0" y="1647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4190199" y="2773841"/>
            <a:ext cx="1470504" cy="1470504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5400000">
            <a:off x="6491841" y="3830993"/>
            <a:ext cx="2439237" cy="2179252"/>
            <a:chOff x="0" y="0"/>
            <a:chExt cx="948643" cy="84753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48643" cy="847533"/>
            </a:xfrm>
            <a:custGeom>
              <a:avLst/>
              <a:gdLst/>
              <a:ahLst/>
              <a:cxnLst/>
              <a:rect l="l" t="t" r="r" b="b"/>
              <a:pathLst>
                <a:path w="948643" h="847533">
                  <a:moveTo>
                    <a:pt x="745443" y="0"/>
                  </a:moveTo>
                  <a:lnTo>
                    <a:pt x="0" y="0"/>
                  </a:lnTo>
                  <a:lnTo>
                    <a:pt x="0" y="847533"/>
                  </a:lnTo>
                  <a:lnTo>
                    <a:pt x="745443" y="847533"/>
                  </a:lnTo>
                  <a:lnTo>
                    <a:pt x="948643" y="423766"/>
                  </a:lnTo>
                  <a:lnTo>
                    <a:pt x="745443" y="0"/>
                  </a:lnTo>
                  <a:close/>
                </a:path>
              </a:pathLst>
            </a:custGeom>
            <a:solidFill>
              <a:srgbClr val="00D19D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834343" cy="8856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6093230" y="3509093"/>
            <a:ext cx="3284373" cy="393976"/>
          </a:xfrm>
          <a:custGeom>
            <a:avLst/>
            <a:gdLst/>
            <a:ahLst/>
            <a:cxnLst/>
            <a:rect l="l" t="t" r="r" b="b"/>
            <a:pathLst>
              <a:path w="3284373" h="393976">
                <a:moveTo>
                  <a:pt x="0" y="0"/>
                </a:moveTo>
                <a:lnTo>
                  <a:pt x="3284373" y="0"/>
                </a:lnTo>
                <a:lnTo>
                  <a:pt x="3284373" y="393977"/>
                </a:lnTo>
                <a:lnTo>
                  <a:pt x="0" y="393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t="-118264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7000165" y="2773530"/>
            <a:ext cx="1650650" cy="1647649"/>
          </a:xfrm>
          <a:custGeom>
            <a:avLst/>
            <a:gdLst/>
            <a:ahLst/>
            <a:cxnLst/>
            <a:rect l="l" t="t" r="r" b="b"/>
            <a:pathLst>
              <a:path w="1650650" h="1647649">
                <a:moveTo>
                  <a:pt x="0" y="0"/>
                </a:moveTo>
                <a:lnTo>
                  <a:pt x="1650650" y="0"/>
                </a:lnTo>
                <a:lnTo>
                  <a:pt x="1650650" y="1647649"/>
                </a:lnTo>
                <a:lnTo>
                  <a:pt x="0" y="1647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7000165" y="2773841"/>
            <a:ext cx="1470504" cy="1470504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5400000">
            <a:off x="8976630" y="3752111"/>
            <a:ext cx="2439237" cy="2179252"/>
            <a:chOff x="0" y="0"/>
            <a:chExt cx="948643" cy="84753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948643" cy="847533"/>
            </a:xfrm>
            <a:custGeom>
              <a:avLst/>
              <a:gdLst/>
              <a:ahLst/>
              <a:cxnLst/>
              <a:rect l="l" t="t" r="r" b="b"/>
              <a:pathLst>
                <a:path w="948643" h="847533">
                  <a:moveTo>
                    <a:pt x="745443" y="0"/>
                  </a:moveTo>
                  <a:lnTo>
                    <a:pt x="0" y="0"/>
                  </a:lnTo>
                  <a:lnTo>
                    <a:pt x="0" y="847533"/>
                  </a:lnTo>
                  <a:lnTo>
                    <a:pt x="745443" y="847533"/>
                  </a:lnTo>
                  <a:lnTo>
                    <a:pt x="948643" y="423766"/>
                  </a:lnTo>
                  <a:lnTo>
                    <a:pt x="745443" y="0"/>
                  </a:lnTo>
                  <a:close/>
                </a:path>
              </a:pathLst>
            </a:custGeom>
            <a:solidFill>
              <a:srgbClr val="00BBD2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834343" cy="8856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8903196" y="3509093"/>
            <a:ext cx="3284373" cy="393976"/>
          </a:xfrm>
          <a:custGeom>
            <a:avLst/>
            <a:gdLst/>
            <a:ahLst/>
            <a:cxnLst/>
            <a:rect l="l" t="t" r="r" b="b"/>
            <a:pathLst>
              <a:path w="3284373" h="393976">
                <a:moveTo>
                  <a:pt x="0" y="0"/>
                </a:moveTo>
                <a:lnTo>
                  <a:pt x="3284373" y="0"/>
                </a:lnTo>
                <a:lnTo>
                  <a:pt x="3284373" y="393977"/>
                </a:lnTo>
                <a:lnTo>
                  <a:pt x="0" y="393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t="-118264"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9810131" y="2773530"/>
            <a:ext cx="1650650" cy="1647649"/>
          </a:xfrm>
          <a:custGeom>
            <a:avLst/>
            <a:gdLst/>
            <a:ahLst/>
            <a:cxnLst/>
            <a:rect l="l" t="t" r="r" b="b"/>
            <a:pathLst>
              <a:path w="1650650" h="1647649">
                <a:moveTo>
                  <a:pt x="0" y="0"/>
                </a:moveTo>
                <a:lnTo>
                  <a:pt x="1650650" y="0"/>
                </a:lnTo>
                <a:lnTo>
                  <a:pt x="1650650" y="1647649"/>
                </a:lnTo>
                <a:lnTo>
                  <a:pt x="0" y="1647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1" name="Group 31"/>
          <p:cNvGrpSpPr/>
          <p:nvPr/>
        </p:nvGrpSpPr>
        <p:grpSpPr>
          <a:xfrm>
            <a:off x="9394372" y="2813903"/>
            <a:ext cx="1470504" cy="1470504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 rot="5400000">
            <a:off x="11620896" y="3681011"/>
            <a:ext cx="2439237" cy="2179252"/>
            <a:chOff x="0" y="0"/>
            <a:chExt cx="948643" cy="84753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948643" cy="847533"/>
            </a:xfrm>
            <a:custGeom>
              <a:avLst/>
              <a:gdLst/>
              <a:ahLst/>
              <a:cxnLst/>
              <a:rect l="l" t="t" r="r" b="b"/>
              <a:pathLst>
                <a:path w="948643" h="847533">
                  <a:moveTo>
                    <a:pt x="745443" y="0"/>
                  </a:moveTo>
                  <a:lnTo>
                    <a:pt x="0" y="0"/>
                  </a:lnTo>
                  <a:lnTo>
                    <a:pt x="0" y="847533"/>
                  </a:lnTo>
                  <a:lnTo>
                    <a:pt x="745443" y="847533"/>
                  </a:lnTo>
                  <a:lnTo>
                    <a:pt x="948643" y="423766"/>
                  </a:lnTo>
                  <a:lnTo>
                    <a:pt x="745443" y="0"/>
                  </a:lnTo>
                  <a:close/>
                </a:path>
              </a:pathLst>
            </a:custGeom>
            <a:solidFill>
              <a:srgbClr val="3F9CED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834343" cy="8856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37" name="Freeform 37"/>
          <p:cNvSpPr/>
          <p:nvPr/>
        </p:nvSpPr>
        <p:spPr>
          <a:xfrm>
            <a:off x="11713162" y="3509093"/>
            <a:ext cx="3284373" cy="393976"/>
          </a:xfrm>
          <a:custGeom>
            <a:avLst/>
            <a:gdLst/>
            <a:ahLst/>
            <a:cxnLst/>
            <a:rect l="l" t="t" r="r" b="b"/>
            <a:pathLst>
              <a:path w="3284373" h="393976">
                <a:moveTo>
                  <a:pt x="0" y="0"/>
                </a:moveTo>
                <a:lnTo>
                  <a:pt x="3284373" y="0"/>
                </a:lnTo>
                <a:lnTo>
                  <a:pt x="3284373" y="393977"/>
                </a:lnTo>
                <a:lnTo>
                  <a:pt x="0" y="393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t="-118264"/>
            </a:stretch>
          </a:blipFill>
        </p:spPr>
      </p:sp>
      <p:grpSp>
        <p:nvGrpSpPr>
          <p:cNvPr id="42" name="Group 42"/>
          <p:cNvGrpSpPr/>
          <p:nvPr/>
        </p:nvGrpSpPr>
        <p:grpSpPr>
          <a:xfrm rot="5400000">
            <a:off x="13952606" y="3689378"/>
            <a:ext cx="2439237" cy="2179252"/>
            <a:chOff x="0" y="0"/>
            <a:chExt cx="948643" cy="84753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948643" cy="847533"/>
            </a:xfrm>
            <a:custGeom>
              <a:avLst/>
              <a:gdLst/>
              <a:ahLst/>
              <a:cxnLst/>
              <a:rect l="l" t="t" r="r" b="b"/>
              <a:pathLst>
                <a:path w="948643" h="847533">
                  <a:moveTo>
                    <a:pt x="745443" y="0"/>
                  </a:moveTo>
                  <a:lnTo>
                    <a:pt x="0" y="0"/>
                  </a:lnTo>
                  <a:lnTo>
                    <a:pt x="0" y="847533"/>
                  </a:lnTo>
                  <a:lnTo>
                    <a:pt x="745443" y="847533"/>
                  </a:lnTo>
                  <a:lnTo>
                    <a:pt x="948643" y="423766"/>
                  </a:lnTo>
                  <a:lnTo>
                    <a:pt x="745443" y="0"/>
                  </a:lnTo>
                  <a:close/>
                </a:path>
              </a:pathLst>
            </a:custGeom>
            <a:solidFill>
              <a:srgbClr val="8878D9"/>
            </a:solidFill>
          </p:spPr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834343" cy="8856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45" name="Freeform 45"/>
          <p:cNvSpPr/>
          <p:nvPr/>
        </p:nvSpPr>
        <p:spPr>
          <a:xfrm>
            <a:off x="14523128" y="3509093"/>
            <a:ext cx="3284373" cy="393976"/>
          </a:xfrm>
          <a:custGeom>
            <a:avLst/>
            <a:gdLst/>
            <a:ahLst/>
            <a:cxnLst/>
            <a:rect l="l" t="t" r="r" b="b"/>
            <a:pathLst>
              <a:path w="3284373" h="393976">
                <a:moveTo>
                  <a:pt x="0" y="0"/>
                </a:moveTo>
                <a:lnTo>
                  <a:pt x="3284373" y="0"/>
                </a:lnTo>
                <a:lnTo>
                  <a:pt x="3284373" y="393977"/>
                </a:lnTo>
                <a:lnTo>
                  <a:pt x="0" y="393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t="-118264"/>
            </a:stretch>
          </a:blipFill>
        </p:spPr>
      </p:sp>
      <p:sp>
        <p:nvSpPr>
          <p:cNvPr id="50" name="AutoShape 50"/>
          <p:cNvSpPr/>
          <p:nvPr/>
        </p:nvSpPr>
        <p:spPr>
          <a:xfrm>
            <a:off x="1028700" y="6602695"/>
            <a:ext cx="16226241" cy="0"/>
          </a:xfrm>
          <a:prstGeom prst="line">
            <a:avLst/>
          </a:prstGeom>
          <a:ln w="38100" cap="flat">
            <a:solidFill>
              <a:srgbClr val="B4B4B4"/>
            </a:solidFill>
            <a:prstDash val="sysDash"/>
            <a:headEnd type="none" w="sm" len="sm"/>
            <a:tailEnd type="none" w="sm" len="sm"/>
          </a:ln>
        </p:spPr>
      </p:sp>
      <p:grpSp>
        <p:nvGrpSpPr>
          <p:cNvPr id="51" name="Group 51"/>
          <p:cNvGrpSpPr/>
          <p:nvPr/>
        </p:nvGrpSpPr>
        <p:grpSpPr>
          <a:xfrm>
            <a:off x="1887595" y="6393145"/>
            <a:ext cx="457200" cy="457200"/>
            <a:chOff x="0" y="0"/>
            <a:chExt cx="812800" cy="8128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400"/>
            </a:solidFill>
          </p:spPr>
        </p:sp>
        <p:sp>
          <p:nvSpPr>
            <p:cNvPr id="53" name="TextBox 5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696850" y="6393145"/>
            <a:ext cx="457200" cy="457200"/>
            <a:chOff x="0" y="0"/>
            <a:chExt cx="812800" cy="81280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2D34F"/>
            </a:solidFill>
          </p:spPr>
        </p:sp>
        <p:sp>
          <p:nvSpPr>
            <p:cNvPr id="56" name="TextBox 5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7506106" y="6393145"/>
            <a:ext cx="457200" cy="457200"/>
            <a:chOff x="0" y="0"/>
            <a:chExt cx="812800" cy="81280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D19D"/>
            </a:solidFill>
          </p:spPr>
        </p:sp>
        <p:sp>
          <p:nvSpPr>
            <p:cNvPr id="59" name="TextBox 5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0315362" y="6393145"/>
            <a:ext cx="457200" cy="457200"/>
            <a:chOff x="0" y="0"/>
            <a:chExt cx="812800" cy="8128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BD2"/>
            </a:solidFill>
          </p:spPr>
        </p:sp>
        <p:sp>
          <p:nvSpPr>
            <p:cNvPr id="62" name="TextBox 6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2506778" y="6376095"/>
            <a:ext cx="457200" cy="457200"/>
            <a:chOff x="0" y="0"/>
            <a:chExt cx="812800" cy="8128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F9CED"/>
            </a:solidFill>
          </p:spPr>
        </p:sp>
        <p:sp>
          <p:nvSpPr>
            <p:cNvPr id="65" name="TextBox 6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4979808" y="6316182"/>
            <a:ext cx="457200" cy="457200"/>
            <a:chOff x="0" y="0"/>
            <a:chExt cx="812800" cy="81280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878D9"/>
            </a:solidFill>
          </p:spPr>
        </p:sp>
        <p:sp>
          <p:nvSpPr>
            <p:cNvPr id="68" name="TextBox 6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1" name="Freeform 71"/>
          <p:cNvSpPr/>
          <p:nvPr/>
        </p:nvSpPr>
        <p:spPr>
          <a:xfrm>
            <a:off x="12506778" y="2858777"/>
            <a:ext cx="533150" cy="592389"/>
          </a:xfrm>
          <a:custGeom>
            <a:avLst/>
            <a:gdLst/>
            <a:ahLst/>
            <a:cxnLst/>
            <a:rect l="l" t="t" r="r" b="b"/>
            <a:pathLst>
              <a:path w="533150" h="592389">
                <a:moveTo>
                  <a:pt x="0" y="0"/>
                </a:moveTo>
                <a:lnTo>
                  <a:pt x="533150" y="0"/>
                </a:lnTo>
                <a:lnTo>
                  <a:pt x="533150" y="592388"/>
                </a:lnTo>
                <a:lnTo>
                  <a:pt x="0" y="5923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2" name="Freeform 72"/>
          <p:cNvSpPr/>
          <p:nvPr/>
        </p:nvSpPr>
        <p:spPr>
          <a:xfrm>
            <a:off x="4696850" y="3242393"/>
            <a:ext cx="480060" cy="533400"/>
          </a:xfrm>
          <a:custGeom>
            <a:avLst/>
            <a:gdLst/>
            <a:ahLst/>
            <a:cxnLst/>
            <a:rect l="l" t="t" r="r" b="b"/>
            <a:pathLst>
              <a:path w="480060" h="533400">
                <a:moveTo>
                  <a:pt x="0" y="0"/>
                </a:moveTo>
                <a:lnTo>
                  <a:pt x="480060" y="0"/>
                </a:lnTo>
                <a:lnTo>
                  <a:pt x="48006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3" name="Freeform 73"/>
          <p:cNvSpPr/>
          <p:nvPr/>
        </p:nvSpPr>
        <p:spPr>
          <a:xfrm>
            <a:off x="7377262" y="3194827"/>
            <a:ext cx="682500" cy="511255"/>
          </a:xfrm>
          <a:custGeom>
            <a:avLst/>
            <a:gdLst/>
            <a:ahLst/>
            <a:cxnLst/>
            <a:rect l="l" t="t" r="r" b="b"/>
            <a:pathLst>
              <a:path w="682500" h="511255">
                <a:moveTo>
                  <a:pt x="0" y="0"/>
                </a:moveTo>
                <a:lnTo>
                  <a:pt x="682500" y="0"/>
                </a:lnTo>
                <a:lnTo>
                  <a:pt x="682500" y="511254"/>
                </a:lnTo>
                <a:lnTo>
                  <a:pt x="0" y="5112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74"/>
          <p:cNvSpPr/>
          <p:nvPr/>
        </p:nvSpPr>
        <p:spPr>
          <a:xfrm>
            <a:off x="9849663" y="3074074"/>
            <a:ext cx="619981" cy="619981"/>
          </a:xfrm>
          <a:custGeom>
            <a:avLst/>
            <a:gdLst/>
            <a:ahLst/>
            <a:cxnLst/>
            <a:rect l="l" t="t" r="r" b="b"/>
            <a:pathLst>
              <a:path w="619981" h="619981">
                <a:moveTo>
                  <a:pt x="0" y="0"/>
                </a:moveTo>
                <a:lnTo>
                  <a:pt x="619982" y="0"/>
                </a:lnTo>
                <a:lnTo>
                  <a:pt x="619982" y="619981"/>
                </a:lnTo>
                <a:lnTo>
                  <a:pt x="0" y="6199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5" name="Freeform 75"/>
          <p:cNvSpPr/>
          <p:nvPr/>
        </p:nvSpPr>
        <p:spPr>
          <a:xfrm>
            <a:off x="14954513" y="2882833"/>
            <a:ext cx="519823" cy="533400"/>
          </a:xfrm>
          <a:custGeom>
            <a:avLst/>
            <a:gdLst/>
            <a:ahLst/>
            <a:cxnLst/>
            <a:rect l="l" t="t" r="r" b="b"/>
            <a:pathLst>
              <a:path w="519823" h="533400">
                <a:moveTo>
                  <a:pt x="0" y="0"/>
                </a:moveTo>
                <a:lnTo>
                  <a:pt x="519823" y="0"/>
                </a:lnTo>
                <a:lnTo>
                  <a:pt x="519823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76" name="Freeform 76"/>
          <p:cNvSpPr/>
          <p:nvPr/>
        </p:nvSpPr>
        <p:spPr>
          <a:xfrm>
            <a:off x="1883089" y="3194827"/>
            <a:ext cx="533400" cy="506245"/>
          </a:xfrm>
          <a:custGeom>
            <a:avLst/>
            <a:gdLst/>
            <a:ahLst/>
            <a:cxnLst/>
            <a:rect l="l" t="t" r="r" b="b"/>
            <a:pathLst>
              <a:path w="533400" h="506245">
                <a:moveTo>
                  <a:pt x="0" y="0"/>
                </a:moveTo>
                <a:lnTo>
                  <a:pt x="533400" y="0"/>
                </a:lnTo>
                <a:lnTo>
                  <a:pt x="533400" y="506245"/>
                </a:lnTo>
                <a:lnTo>
                  <a:pt x="0" y="5062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77" name="TextBox 77"/>
          <p:cNvSpPr txBox="1"/>
          <p:nvPr/>
        </p:nvSpPr>
        <p:spPr>
          <a:xfrm>
            <a:off x="1306934" y="4668829"/>
            <a:ext cx="1618521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01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4116190" y="4668829"/>
            <a:ext cx="1618521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02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6925446" y="4668829"/>
            <a:ext cx="1618521" cy="789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dirty="0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0</a:t>
            </a:r>
            <a:r>
              <a:rPr lang="bg-BG" sz="4800" dirty="0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lang="en-US" sz="4800" dirty="0">
              <a:solidFill>
                <a:srgbClr val="33333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0" name="TextBox 80"/>
          <p:cNvSpPr txBox="1"/>
          <p:nvPr/>
        </p:nvSpPr>
        <p:spPr>
          <a:xfrm>
            <a:off x="9467652" y="4522532"/>
            <a:ext cx="1470504" cy="7891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dirty="0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0</a:t>
            </a:r>
            <a:r>
              <a:rPr lang="bg-BG" sz="4800" dirty="0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lang="en-US" sz="4800" dirty="0">
              <a:solidFill>
                <a:srgbClr val="33333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" name="TextBox 81"/>
          <p:cNvSpPr txBox="1"/>
          <p:nvPr/>
        </p:nvSpPr>
        <p:spPr>
          <a:xfrm>
            <a:off x="12176790" y="4309820"/>
            <a:ext cx="1300358" cy="7891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dirty="0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01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14449945" y="4262895"/>
            <a:ext cx="1618521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dirty="0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02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3142631" y="324366"/>
            <a:ext cx="13335000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</a:pPr>
            <a:r>
              <a:rPr lang="bg-BG" sz="3199" b="1" spc="63" dirty="0">
                <a:solidFill>
                  <a:srgbClr val="333333"/>
                </a:solidFill>
                <a:latin typeface="Inter Bold"/>
                <a:ea typeface="Inter Bold"/>
                <a:cs typeface="Inter Bold"/>
                <a:sym typeface="Inter Bold"/>
              </a:rPr>
              <a:t>Продължителност на изпитите </a:t>
            </a:r>
            <a:endParaRPr lang="en-US" sz="3199" b="1" spc="63" dirty="0">
              <a:solidFill>
                <a:srgbClr val="333333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3839"/>
              </a:lnSpc>
            </a:pPr>
            <a:endParaRPr lang="en-US" sz="3199" b="1" spc="63" dirty="0">
              <a:solidFill>
                <a:srgbClr val="333333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84" name="TextBox 84"/>
          <p:cNvSpPr txBox="1"/>
          <p:nvPr/>
        </p:nvSpPr>
        <p:spPr>
          <a:xfrm>
            <a:off x="-87276" y="1750256"/>
            <a:ext cx="7225301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 dirty="0" err="1">
                <a:solidFill>
                  <a:srgbClr val="33333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Български</a:t>
            </a:r>
            <a:r>
              <a:rPr lang="en-US" sz="2499" b="1" dirty="0">
                <a:solidFill>
                  <a:srgbClr val="33333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499" b="1" dirty="0" err="1">
                <a:solidFill>
                  <a:srgbClr val="33333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език</a:t>
            </a:r>
            <a:r>
              <a:rPr lang="en-US" sz="2499" b="1" dirty="0">
                <a:solidFill>
                  <a:srgbClr val="33333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и </a:t>
            </a:r>
            <a:r>
              <a:rPr lang="en-US" sz="2499" b="1" dirty="0" err="1">
                <a:solidFill>
                  <a:srgbClr val="33333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литература</a:t>
            </a:r>
            <a:r>
              <a:rPr lang="en-US" sz="2499" b="1" dirty="0">
                <a:solidFill>
                  <a:srgbClr val="33333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766711" y="7032150"/>
            <a:ext cx="2438400" cy="723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9"/>
              </a:lnSpc>
            </a:pPr>
            <a:r>
              <a:rPr lang="bg-BG" sz="2199" dirty="0">
                <a:solidFill>
                  <a:srgbClr val="333333"/>
                </a:solidFill>
                <a:latin typeface="Open Sans 2"/>
                <a:ea typeface="Open Sans 2"/>
                <a:cs typeface="Open Sans 2"/>
                <a:sym typeface="Open Sans 2"/>
              </a:rPr>
              <a:t>75 минути </a:t>
            </a:r>
            <a:endParaRPr lang="en-US" sz="2199" dirty="0">
              <a:solidFill>
                <a:srgbClr val="333333"/>
              </a:solidFill>
              <a:latin typeface="Open Sans 2"/>
              <a:ea typeface="Open Sans 2"/>
              <a:cs typeface="Open Sans 2"/>
              <a:sym typeface="Open Sans 2"/>
            </a:endParaRPr>
          </a:p>
          <a:p>
            <a:pPr algn="ctr">
              <a:lnSpc>
                <a:spcPts val="2859"/>
              </a:lnSpc>
            </a:pPr>
            <a:endParaRPr lang="en-US" sz="2199" dirty="0">
              <a:solidFill>
                <a:srgbClr val="333333"/>
              </a:solidFill>
              <a:latin typeface="Open Sans 2"/>
              <a:ea typeface="Open Sans 2"/>
              <a:cs typeface="Open Sans 2"/>
              <a:sym typeface="Open Sans 2"/>
            </a:endParaRPr>
          </a:p>
        </p:txBody>
      </p:sp>
      <p:grpSp>
        <p:nvGrpSpPr>
          <p:cNvPr id="86" name="Group 86"/>
          <p:cNvGrpSpPr/>
          <p:nvPr/>
        </p:nvGrpSpPr>
        <p:grpSpPr>
          <a:xfrm>
            <a:off x="3205111" y="6685255"/>
            <a:ext cx="3580938" cy="776222"/>
            <a:chOff x="0" y="-9525"/>
            <a:chExt cx="4774585" cy="1034962"/>
          </a:xfrm>
        </p:grpSpPr>
        <p:sp>
          <p:nvSpPr>
            <p:cNvPr id="87" name="TextBox 87"/>
            <p:cNvSpPr txBox="1"/>
            <p:nvPr/>
          </p:nvSpPr>
          <p:spPr>
            <a:xfrm>
              <a:off x="0" y="556505"/>
              <a:ext cx="4774585" cy="4689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59"/>
                </a:lnSpc>
              </a:pPr>
              <a:r>
                <a:rPr lang="bg-BG" sz="2199" dirty="0">
                  <a:solidFill>
                    <a:srgbClr val="333333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90 минути </a:t>
              </a:r>
              <a:endParaRPr lang="en-US" sz="2199" dirty="0">
                <a:solidFill>
                  <a:srgbClr val="333333"/>
                </a:solidFill>
                <a:latin typeface="Open Sans 2"/>
                <a:ea typeface="Open Sans 2"/>
                <a:cs typeface="Open Sans 2"/>
                <a:sym typeface="Open Sans 2"/>
              </a:endParaRPr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0" y="-9525"/>
              <a:ext cx="4774585" cy="3253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0"/>
                </a:lnSpc>
              </a:pPr>
              <a:endParaRPr/>
            </a:p>
          </p:txBody>
        </p:sp>
      </p:grpSp>
      <p:pic>
        <p:nvPicPr>
          <p:cNvPr id="94" name="Картина 93">
            <a:extLst>
              <a:ext uri="{FF2B5EF4-FFF2-40B4-BE49-F238E27FC236}">
                <a16:creationId xmlns:a16="http://schemas.microsoft.com/office/drawing/2014/main" id="{E1C63DF4-4E51-43D7-A351-438517A05CB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93230" y="1551906"/>
            <a:ext cx="6413548" cy="670618"/>
          </a:xfrm>
          <a:prstGeom prst="rect">
            <a:avLst/>
          </a:prstGeom>
        </p:spPr>
      </p:pic>
      <p:sp>
        <p:nvSpPr>
          <p:cNvPr id="96" name="Rectangle 2">
            <a:extLst>
              <a:ext uri="{FF2B5EF4-FFF2-40B4-BE49-F238E27FC236}">
                <a16:creationId xmlns:a16="http://schemas.microsoft.com/office/drawing/2014/main" id="{435389F2-9A82-4868-B9C4-4007A55EA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9850" y="405104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altLang="bg-BG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altLang="bg-BG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7" name="Правоъгълник 96">
            <a:extLst>
              <a:ext uri="{FF2B5EF4-FFF2-40B4-BE49-F238E27FC236}">
                <a16:creationId xmlns:a16="http://schemas.microsoft.com/office/drawing/2014/main" id="{249F47CB-4F53-4BF0-9FFE-F601C131CACB}"/>
              </a:ext>
            </a:extLst>
          </p:cNvPr>
          <p:cNvSpPr/>
          <p:nvPr/>
        </p:nvSpPr>
        <p:spPr>
          <a:xfrm>
            <a:off x="6806243" y="7118912"/>
            <a:ext cx="1717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altLang="bg-BG" sz="2400" dirty="0">
                <a:solidFill>
                  <a:srgbClr val="000000"/>
                </a:solidFill>
                <a:latin typeface="Arial" panose="020B0604020202020204" pitchFamily="34" charset="0"/>
              </a:rPr>
              <a:t>90 минути </a:t>
            </a:r>
            <a:endParaRPr lang="bg-BG" altLang="bg-BG" sz="2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9" name="Правоъгълник 98">
            <a:extLst>
              <a:ext uri="{FF2B5EF4-FFF2-40B4-BE49-F238E27FC236}">
                <a16:creationId xmlns:a16="http://schemas.microsoft.com/office/drawing/2014/main" id="{548FF3D9-D2FF-4AB6-AAC9-ECE566525952}"/>
              </a:ext>
            </a:extLst>
          </p:cNvPr>
          <p:cNvSpPr/>
          <p:nvPr/>
        </p:nvSpPr>
        <p:spPr>
          <a:xfrm>
            <a:off x="9718914" y="7136858"/>
            <a:ext cx="17171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altLang="bg-BG" sz="2400" dirty="0">
                <a:solidFill>
                  <a:srgbClr val="000000"/>
                </a:solidFill>
                <a:latin typeface="Arial" panose="020B0604020202020204" pitchFamily="34" charset="0"/>
              </a:rPr>
              <a:t>90 минути </a:t>
            </a:r>
            <a:endParaRPr lang="bg-BG" altLang="bg-BG" sz="2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05" name="Текстово поле 104">
            <a:extLst>
              <a:ext uri="{FF2B5EF4-FFF2-40B4-BE49-F238E27FC236}">
                <a16:creationId xmlns:a16="http://schemas.microsoft.com/office/drawing/2014/main" id="{0BAB9CD9-E5C9-454C-AF38-436E1161E4DB}"/>
              </a:ext>
            </a:extLst>
          </p:cNvPr>
          <p:cNvSpPr txBox="1"/>
          <p:nvPr/>
        </p:nvSpPr>
        <p:spPr>
          <a:xfrm>
            <a:off x="12194299" y="1624635"/>
            <a:ext cx="4124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dirty="0">
                <a:latin typeface="Open Sans 2 Bold" panose="020B0604020202020204" charset="0"/>
                <a:ea typeface="Open Sans 2 Bold" panose="020B0604020202020204" charset="0"/>
                <a:cs typeface="Open Sans 2 Bold" panose="020B0604020202020204" charset="0"/>
              </a:rPr>
              <a:t>Чужд език </a:t>
            </a:r>
          </a:p>
        </p:txBody>
      </p:sp>
      <p:grpSp>
        <p:nvGrpSpPr>
          <p:cNvPr id="106" name="Group 26">
            <a:extLst>
              <a:ext uri="{FF2B5EF4-FFF2-40B4-BE49-F238E27FC236}">
                <a16:creationId xmlns:a16="http://schemas.microsoft.com/office/drawing/2014/main" id="{8CCF2CFB-5803-4D7A-B431-C7684C371BF5}"/>
              </a:ext>
            </a:extLst>
          </p:cNvPr>
          <p:cNvGrpSpPr/>
          <p:nvPr/>
        </p:nvGrpSpPr>
        <p:grpSpPr>
          <a:xfrm rot="5400000">
            <a:off x="16008768" y="3917356"/>
            <a:ext cx="2414211" cy="1748324"/>
            <a:chOff x="0" y="0"/>
            <a:chExt cx="948643" cy="847533"/>
          </a:xfrm>
        </p:grpSpPr>
        <p:sp>
          <p:nvSpPr>
            <p:cNvPr id="107" name="Freeform 27">
              <a:extLst>
                <a:ext uri="{FF2B5EF4-FFF2-40B4-BE49-F238E27FC236}">
                  <a16:creationId xmlns:a16="http://schemas.microsoft.com/office/drawing/2014/main" id="{6DB1B992-5B8B-4582-AA5A-29076D310166}"/>
                </a:ext>
              </a:extLst>
            </p:cNvPr>
            <p:cNvSpPr/>
            <p:nvPr/>
          </p:nvSpPr>
          <p:spPr>
            <a:xfrm>
              <a:off x="0" y="0"/>
              <a:ext cx="948643" cy="847533"/>
            </a:xfrm>
            <a:custGeom>
              <a:avLst/>
              <a:gdLst/>
              <a:ahLst/>
              <a:cxnLst/>
              <a:rect l="l" t="t" r="r" b="b"/>
              <a:pathLst>
                <a:path w="948643" h="847533">
                  <a:moveTo>
                    <a:pt x="745443" y="0"/>
                  </a:moveTo>
                  <a:lnTo>
                    <a:pt x="0" y="0"/>
                  </a:lnTo>
                  <a:lnTo>
                    <a:pt x="0" y="847533"/>
                  </a:lnTo>
                  <a:lnTo>
                    <a:pt x="745443" y="847533"/>
                  </a:lnTo>
                  <a:lnTo>
                    <a:pt x="948643" y="423766"/>
                  </a:lnTo>
                  <a:lnTo>
                    <a:pt x="745443" y="0"/>
                  </a:lnTo>
                  <a:close/>
                </a:path>
              </a:pathLst>
            </a:custGeom>
            <a:solidFill>
              <a:srgbClr val="00BBD2"/>
            </a:solidFill>
          </p:spPr>
        </p:sp>
        <p:sp>
          <p:nvSpPr>
            <p:cNvPr id="108" name="TextBox 28">
              <a:extLst>
                <a:ext uri="{FF2B5EF4-FFF2-40B4-BE49-F238E27FC236}">
                  <a16:creationId xmlns:a16="http://schemas.microsoft.com/office/drawing/2014/main" id="{D5716B54-7A73-480C-AC95-E1F720DE1E04}"/>
                </a:ext>
              </a:extLst>
            </p:cNvPr>
            <p:cNvSpPr txBox="1"/>
            <p:nvPr/>
          </p:nvSpPr>
          <p:spPr>
            <a:xfrm>
              <a:off x="0" y="-38100"/>
              <a:ext cx="834343" cy="8856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09" name="Freeform 74">
            <a:extLst>
              <a:ext uri="{FF2B5EF4-FFF2-40B4-BE49-F238E27FC236}">
                <a16:creationId xmlns:a16="http://schemas.microsoft.com/office/drawing/2014/main" id="{9F0FA48D-E971-465C-98A0-563DBD29B049}"/>
              </a:ext>
            </a:extLst>
          </p:cNvPr>
          <p:cNvSpPr/>
          <p:nvPr/>
        </p:nvSpPr>
        <p:spPr>
          <a:xfrm>
            <a:off x="16782437" y="2800290"/>
            <a:ext cx="619981" cy="619981"/>
          </a:xfrm>
          <a:custGeom>
            <a:avLst/>
            <a:gdLst/>
            <a:ahLst/>
            <a:cxnLst/>
            <a:rect l="l" t="t" r="r" b="b"/>
            <a:pathLst>
              <a:path w="619981" h="619981">
                <a:moveTo>
                  <a:pt x="0" y="0"/>
                </a:moveTo>
                <a:lnTo>
                  <a:pt x="619982" y="0"/>
                </a:lnTo>
                <a:lnTo>
                  <a:pt x="619982" y="619981"/>
                </a:lnTo>
                <a:lnTo>
                  <a:pt x="0" y="6199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0" name="TextBox 82">
            <a:extLst>
              <a:ext uri="{FF2B5EF4-FFF2-40B4-BE49-F238E27FC236}">
                <a16:creationId xmlns:a16="http://schemas.microsoft.com/office/drawing/2014/main" id="{E101DC69-A566-4B00-B60D-53479582C2E9}"/>
              </a:ext>
            </a:extLst>
          </p:cNvPr>
          <p:cNvSpPr txBox="1"/>
          <p:nvPr/>
        </p:nvSpPr>
        <p:spPr>
          <a:xfrm>
            <a:off x="16431009" y="4176627"/>
            <a:ext cx="1618521" cy="789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dirty="0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0</a:t>
            </a:r>
            <a:r>
              <a:rPr lang="bg-BG" sz="4800" dirty="0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lang="en-US" sz="4800" dirty="0">
              <a:solidFill>
                <a:srgbClr val="33333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11" name="Картина 110">
            <a:extLst>
              <a:ext uri="{FF2B5EF4-FFF2-40B4-BE49-F238E27FC236}">
                <a16:creationId xmlns:a16="http://schemas.microsoft.com/office/drawing/2014/main" id="{179DAA05-5DF0-41A5-9E2F-9F5E402D7EB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092427" y="6350014"/>
            <a:ext cx="457240" cy="457240"/>
          </a:xfrm>
          <a:prstGeom prst="rect">
            <a:avLst/>
          </a:prstGeom>
        </p:spPr>
      </p:pic>
      <p:sp>
        <p:nvSpPr>
          <p:cNvPr id="115" name="Правоъгълник 114">
            <a:extLst>
              <a:ext uri="{FF2B5EF4-FFF2-40B4-BE49-F238E27FC236}">
                <a16:creationId xmlns:a16="http://schemas.microsoft.com/office/drawing/2014/main" id="{02E00568-73D6-4BF7-B009-2F819042C1CC}"/>
              </a:ext>
            </a:extLst>
          </p:cNvPr>
          <p:cNvSpPr/>
          <p:nvPr/>
        </p:nvSpPr>
        <p:spPr>
          <a:xfrm>
            <a:off x="14544714" y="6923219"/>
            <a:ext cx="17171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altLang="bg-BG" sz="2400" dirty="0">
                <a:solidFill>
                  <a:srgbClr val="000000"/>
                </a:solidFill>
                <a:latin typeface="Arial" panose="020B0604020202020204" pitchFamily="34" charset="0"/>
              </a:rPr>
              <a:t>60 минути </a:t>
            </a:r>
            <a:endParaRPr lang="bg-BG" altLang="bg-BG" sz="2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3" name="Правоъгълник 92">
            <a:extLst>
              <a:ext uri="{FF2B5EF4-FFF2-40B4-BE49-F238E27FC236}">
                <a16:creationId xmlns:a16="http://schemas.microsoft.com/office/drawing/2014/main" id="{8E8181F4-94DC-4BF3-B431-992D0D3431EA}"/>
              </a:ext>
            </a:extLst>
          </p:cNvPr>
          <p:cNvSpPr/>
          <p:nvPr/>
        </p:nvSpPr>
        <p:spPr>
          <a:xfrm>
            <a:off x="14791428" y="7462036"/>
            <a:ext cx="2032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altLang="bg-BG" sz="2400" dirty="0">
                <a:solidFill>
                  <a:srgbClr val="000000"/>
                </a:solidFill>
                <a:latin typeface="Arial" panose="020B0604020202020204" pitchFamily="34" charset="0"/>
              </a:rPr>
              <a:t>слушане,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altLang="bg-BG" sz="2400" dirty="0">
                <a:solidFill>
                  <a:srgbClr val="000000"/>
                </a:solidFill>
                <a:latin typeface="Arial" panose="020B0604020202020204" pitchFamily="34" charset="0"/>
              </a:rPr>
              <a:t>четене, писане  </a:t>
            </a:r>
            <a:endParaRPr lang="bg-BG" altLang="bg-BG" sz="2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4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895866" y="3639085"/>
            <a:ext cx="2439237" cy="2179252"/>
            <a:chOff x="0" y="0"/>
            <a:chExt cx="948643" cy="8475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8643" cy="847533"/>
            </a:xfrm>
            <a:custGeom>
              <a:avLst/>
              <a:gdLst/>
              <a:ahLst/>
              <a:cxnLst/>
              <a:rect l="l" t="t" r="r" b="b"/>
              <a:pathLst>
                <a:path w="948643" h="847533">
                  <a:moveTo>
                    <a:pt x="745443" y="0"/>
                  </a:moveTo>
                  <a:lnTo>
                    <a:pt x="0" y="0"/>
                  </a:lnTo>
                  <a:lnTo>
                    <a:pt x="0" y="847533"/>
                  </a:lnTo>
                  <a:lnTo>
                    <a:pt x="745443" y="847533"/>
                  </a:lnTo>
                  <a:lnTo>
                    <a:pt x="948643" y="423766"/>
                  </a:lnTo>
                  <a:lnTo>
                    <a:pt x="745443" y="0"/>
                  </a:lnTo>
                  <a:close/>
                </a:path>
              </a:pathLst>
            </a:custGeom>
            <a:solidFill>
              <a:srgbClr val="FFC4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34343" cy="8856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73298" y="3509093"/>
            <a:ext cx="3284373" cy="393976"/>
          </a:xfrm>
          <a:custGeom>
            <a:avLst/>
            <a:gdLst/>
            <a:ahLst/>
            <a:cxnLst/>
            <a:rect l="l" t="t" r="r" b="b"/>
            <a:pathLst>
              <a:path w="3284373" h="393976">
                <a:moveTo>
                  <a:pt x="0" y="0"/>
                </a:moveTo>
                <a:lnTo>
                  <a:pt x="3284373" y="0"/>
                </a:lnTo>
                <a:lnTo>
                  <a:pt x="3284373" y="393977"/>
                </a:lnTo>
                <a:lnTo>
                  <a:pt x="0" y="393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t="-118264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80233" y="2773530"/>
            <a:ext cx="1650650" cy="1647649"/>
          </a:xfrm>
          <a:custGeom>
            <a:avLst/>
            <a:gdLst/>
            <a:ahLst/>
            <a:cxnLst/>
            <a:rect l="l" t="t" r="r" b="b"/>
            <a:pathLst>
              <a:path w="1650650" h="1647649">
                <a:moveTo>
                  <a:pt x="0" y="0"/>
                </a:moveTo>
                <a:lnTo>
                  <a:pt x="1650650" y="0"/>
                </a:lnTo>
                <a:lnTo>
                  <a:pt x="1650650" y="1647649"/>
                </a:lnTo>
                <a:lnTo>
                  <a:pt x="0" y="1647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380233" y="2773841"/>
            <a:ext cx="1470504" cy="147050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3706401" y="3639085"/>
            <a:ext cx="2439237" cy="2179252"/>
            <a:chOff x="0" y="0"/>
            <a:chExt cx="948643" cy="84753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48643" cy="847533"/>
            </a:xfrm>
            <a:custGeom>
              <a:avLst/>
              <a:gdLst/>
              <a:ahLst/>
              <a:cxnLst/>
              <a:rect l="l" t="t" r="r" b="b"/>
              <a:pathLst>
                <a:path w="948643" h="847533">
                  <a:moveTo>
                    <a:pt x="745443" y="0"/>
                  </a:moveTo>
                  <a:lnTo>
                    <a:pt x="0" y="0"/>
                  </a:lnTo>
                  <a:lnTo>
                    <a:pt x="0" y="847533"/>
                  </a:lnTo>
                  <a:lnTo>
                    <a:pt x="745443" y="847533"/>
                  </a:lnTo>
                  <a:lnTo>
                    <a:pt x="948643" y="423766"/>
                  </a:lnTo>
                  <a:lnTo>
                    <a:pt x="745443" y="0"/>
                  </a:lnTo>
                  <a:close/>
                </a:path>
              </a:pathLst>
            </a:custGeom>
            <a:solidFill>
              <a:srgbClr val="A2D34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34343" cy="8856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3283264" y="3509093"/>
            <a:ext cx="3284373" cy="393976"/>
          </a:xfrm>
          <a:custGeom>
            <a:avLst/>
            <a:gdLst/>
            <a:ahLst/>
            <a:cxnLst/>
            <a:rect l="l" t="t" r="r" b="b"/>
            <a:pathLst>
              <a:path w="3284373" h="393976">
                <a:moveTo>
                  <a:pt x="0" y="0"/>
                </a:moveTo>
                <a:lnTo>
                  <a:pt x="3284373" y="0"/>
                </a:lnTo>
                <a:lnTo>
                  <a:pt x="3284373" y="393977"/>
                </a:lnTo>
                <a:lnTo>
                  <a:pt x="0" y="393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t="-118264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190199" y="2773530"/>
            <a:ext cx="1650650" cy="1647649"/>
          </a:xfrm>
          <a:custGeom>
            <a:avLst/>
            <a:gdLst/>
            <a:ahLst/>
            <a:cxnLst/>
            <a:rect l="l" t="t" r="r" b="b"/>
            <a:pathLst>
              <a:path w="1650650" h="1647649">
                <a:moveTo>
                  <a:pt x="0" y="0"/>
                </a:moveTo>
                <a:lnTo>
                  <a:pt x="1650650" y="0"/>
                </a:lnTo>
                <a:lnTo>
                  <a:pt x="1650650" y="1647649"/>
                </a:lnTo>
                <a:lnTo>
                  <a:pt x="0" y="1647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4190199" y="2773841"/>
            <a:ext cx="1470504" cy="1470504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5400000">
            <a:off x="6516225" y="3639085"/>
            <a:ext cx="2439237" cy="2179252"/>
            <a:chOff x="0" y="0"/>
            <a:chExt cx="948643" cy="84753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48643" cy="847533"/>
            </a:xfrm>
            <a:custGeom>
              <a:avLst/>
              <a:gdLst/>
              <a:ahLst/>
              <a:cxnLst/>
              <a:rect l="l" t="t" r="r" b="b"/>
              <a:pathLst>
                <a:path w="948643" h="847533">
                  <a:moveTo>
                    <a:pt x="745443" y="0"/>
                  </a:moveTo>
                  <a:lnTo>
                    <a:pt x="0" y="0"/>
                  </a:lnTo>
                  <a:lnTo>
                    <a:pt x="0" y="847533"/>
                  </a:lnTo>
                  <a:lnTo>
                    <a:pt x="745443" y="847533"/>
                  </a:lnTo>
                  <a:lnTo>
                    <a:pt x="948643" y="423766"/>
                  </a:lnTo>
                  <a:lnTo>
                    <a:pt x="745443" y="0"/>
                  </a:lnTo>
                  <a:close/>
                </a:path>
              </a:pathLst>
            </a:custGeom>
            <a:solidFill>
              <a:srgbClr val="00D19D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834343" cy="8856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6093230" y="3509093"/>
            <a:ext cx="3284373" cy="393976"/>
          </a:xfrm>
          <a:custGeom>
            <a:avLst/>
            <a:gdLst/>
            <a:ahLst/>
            <a:cxnLst/>
            <a:rect l="l" t="t" r="r" b="b"/>
            <a:pathLst>
              <a:path w="3284373" h="393976">
                <a:moveTo>
                  <a:pt x="0" y="0"/>
                </a:moveTo>
                <a:lnTo>
                  <a:pt x="3284373" y="0"/>
                </a:lnTo>
                <a:lnTo>
                  <a:pt x="3284373" y="393977"/>
                </a:lnTo>
                <a:lnTo>
                  <a:pt x="0" y="393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t="-118264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7000165" y="2773530"/>
            <a:ext cx="1650650" cy="1647649"/>
          </a:xfrm>
          <a:custGeom>
            <a:avLst/>
            <a:gdLst/>
            <a:ahLst/>
            <a:cxnLst/>
            <a:rect l="l" t="t" r="r" b="b"/>
            <a:pathLst>
              <a:path w="1650650" h="1647649">
                <a:moveTo>
                  <a:pt x="0" y="0"/>
                </a:moveTo>
                <a:lnTo>
                  <a:pt x="1650650" y="0"/>
                </a:lnTo>
                <a:lnTo>
                  <a:pt x="1650650" y="1647649"/>
                </a:lnTo>
                <a:lnTo>
                  <a:pt x="0" y="1647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7000165" y="2773841"/>
            <a:ext cx="1470504" cy="1470504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5400000">
            <a:off x="9326049" y="3639085"/>
            <a:ext cx="2439237" cy="2179252"/>
            <a:chOff x="0" y="0"/>
            <a:chExt cx="948643" cy="84753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948643" cy="847533"/>
            </a:xfrm>
            <a:custGeom>
              <a:avLst/>
              <a:gdLst/>
              <a:ahLst/>
              <a:cxnLst/>
              <a:rect l="l" t="t" r="r" b="b"/>
              <a:pathLst>
                <a:path w="948643" h="847533">
                  <a:moveTo>
                    <a:pt x="745443" y="0"/>
                  </a:moveTo>
                  <a:lnTo>
                    <a:pt x="0" y="0"/>
                  </a:lnTo>
                  <a:lnTo>
                    <a:pt x="0" y="847533"/>
                  </a:lnTo>
                  <a:lnTo>
                    <a:pt x="745443" y="847533"/>
                  </a:lnTo>
                  <a:lnTo>
                    <a:pt x="948643" y="423766"/>
                  </a:lnTo>
                  <a:lnTo>
                    <a:pt x="745443" y="0"/>
                  </a:lnTo>
                  <a:close/>
                </a:path>
              </a:pathLst>
            </a:custGeom>
            <a:solidFill>
              <a:srgbClr val="00BBD2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834343" cy="8856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8903196" y="3509093"/>
            <a:ext cx="3284373" cy="393976"/>
          </a:xfrm>
          <a:custGeom>
            <a:avLst/>
            <a:gdLst/>
            <a:ahLst/>
            <a:cxnLst/>
            <a:rect l="l" t="t" r="r" b="b"/>
            <a:pathLst>
              <a:path w="3284373" h="393976">
                <a:moveTo>
                  <a:pt x="0" y="0"/>
                </a:moveTo>
                <a:lnTo>
                  <a:pt x="3284373" y="0"/>
                </a:lnTo>
                <a:lnTo>
                  <a:pt x="3284373" y="393977"/>
                </a:lnTo>
                <a:lnTo>
                  <a:pt x="0" y="393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t="-118264"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9810131" y="2773530"/>
            <a:ext cx="1650650" cy="1647649"/>
          </a:xfrm>
          <a:custGeom>
            <a:avLst/>
            <a:gdLst/>
            <a:ahLst/>
            <a:cxnLst/>
            <a:rect l="l" t="t" r="r" b="b"/>
            <a:pathLst>
              <a:path w="1650650" h="1647649">
                <a:moveTo>
                  <a:pt x="0" y="0"/>
                </a:moveTo>
                <a:lnTo>
                  <a:pt x="1650650" y="0"/>
                </a:lnTo>
                <a:lnTo>
                  <a:pt x="1650650" y="1647649"/>
                </a:lnTo>
                <a:lnTo>
                  <a:pt x="0" y="1647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1" name="Group 31"/>
          <p:cNvGrpSpPr/>
          <p:nvPr/>
        </p:nvGrpSpPr>
        <p:grpSpPr>
          <a:xfrm>
            <a:off x="9810131" y="2773841"/>
            <a:ext cx="1470504" cy="1470504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 rot="5400000">
            <a:off x="13324402" y="3769576"/>
            <a:ext cx="2439237" cy="2179252"/>
            <a:chOff x="0" y="0"/>
            <a:chExt cx="948643" cy="84753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948643" cy="847533"/>
            </a:xfrm>
            <a:custGeom>
              <a:avLst/>
              <a:gdLst/>
              <a:ahLst/>
              <a:cxnLst/>
              <a:rect l="l" t="t" r="r" b="b"/>
              <a:pathLst>
                <a:path w="948643" h="847533">
                  <a:moveTo>
                    <a:pt x="745443" y="0"/>
                  </a:moveTo>
                  <a:lnTo>
                    <a:pt x="0" y="0"/>
                  </a:lnTo>
                  <a:lnTo>
                    <a:pt x="0" y="847533"/>
                  </a:lnTo>
                  <a:lnTo>
                    <a:pt x="745443" y="847533"/>
                  </a:lnTo>
                  <a:lnTo>
                    <a:pt x="948643" y="423766"/>
                  </a:lnTo>
                  <a:lnTo>
                    <a:pt x="745443" y="0"/>
                  </a:lnTo>
                  <a:close/>
                </a:path>
              </a:pathLst>
            </a:custGeom>
            <a:solidFill>
              <a:srgbClr val="3F9CED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834343" cy="8856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37" name="Freeform 37"/>
          <p:cNvSpPr/>
          <p:nvPr/>
        </p:nvSpPr>
        <p:spPr>
          <a:xfrm>
            <a:off x="11713162" y="3509093"/>
            <a:ext cx="3284373" cy="393976"/>
          </a:xfrm>
          <a:custGeom>
            <a:avLst/>
            <a:gdLst/>
            <a:ahLst/>
            <a:cxnLst/>
            <a:rect l="l" t="t" r="r" b="b"/>
            <a:pathLst>
              <a:path w="3284373" h="393976">
                <a:moveTo>
                  <a:pt x="0" y="0"/>
                </a:moveTo>
                <a:lnTo>
                  <a:pt x="3284373" y="0"/>
                </a:lnTo>
                <a:lnTo>
                  <a:pt x="3284373" y="393977"/>
                </a:lnTo>
                <a:lnTo>
                  <a:pt x="0" y="393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t="-118264"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13881062" y="2459575"/>
            <a:ext cx="1650650" cy="1647649"/>
          </a:xfrm>
          <a:custGeom>
            <a:avLst/>
            <a:gdLst/>
            <a:ahLst/>
            <a:cxnLst/>
            <a:rect l="l" t="t" r="r" b="b"/>
            <a:pathLst>
              <a:path w="1650650" h="1647649">
                <a:moveTo>
                  <a:pt x="0" y="0"/>
                </a:moveTo>
                <a:lnTo>
                  <a:pt x="1650650" y="0"/>
                </a:lnTo>
                <a:lnTo>
                  <a:pt x="1650650" y="1647649"/>
                </a:lnTo>
                <a:lnTo>
                  <a:pt x="0" y="1647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3682994" y="2548148"/>
            <a:ext cx="1470504" cy="1470504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 rot="5400000">
            <a:off x="15795595" y="3617176"/>
            <a:ext cx="2439237" cy="2179252"/>
            <a:chOff x="0" y="0"/>
            <a:chExt cx="948643" cy="84753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948643" cy="847533"/>
            </a:xfrm>
            <a:custGeom>
              <a:avLst/>
              <a:gdLst/>
              <a:ahLst/>
              <a:cxnLst/>
              <a:rect l="l" t="t" r="r" b="b"/>
              <a:pathLst>
                <a:path w="948643" h="847533">
                  <a:moveTo>
                    <a:pt x="745443" y="0"/>
                  </a:moveTo>
                  <a:lnTo>
                    <a:pt x="0" y="0"/>
                  </a:lnTo>
                  <a:lnTo>
                    <a:pt x="0" y="847533"/>
                  </a:lnTo>
                  <a:lnTo>
                    <a:pt x="745443" y="847533"/>
                  </a:lnTo>
                  <a:lnTo>
                    <a:pt x="948643" y="423766"/>
                  </a:lnTo>
                  <a:lnTo>
                    <a:pt x="745443" y="0"/>
                  </a:lnTo>
                  <a:close/>
                </a:path>
              </a:pathLst>
            </a:custGeom>
            <a:solidFill>
              <a:srgbClr val="8878D9"/>
            </a:solidFill>
          </p:spPr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834343" cy="8856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45" name="Freeform 45"/>
          <p:cNvSpPr/>
          <p:nvPr/>
        </p:nvSpPr>
        <p:spPr>
          <a:xfrm>
            <a:off x="14523128" y="3509093"/>
            <a:ext cx="3284373" cy="393976"/>
          </a:xfrm>
          <a:custGeom>
            <a:avLst/>
            <a:gdLst/>
            <a:ahLst/>
            <a:cxnLst/>
            <a:rect l="l" t="t" r="r" b="b"/>
            <a:pathLst>
              <a:path w="3284373" h="393976">
                <a:moveTo>
                  <a:pt x="0" y="0"/>
                </a:moveTo>
                <a:lnTo>
                  <a:pt x="3284373" y="0"/>
                </a:lnTo>
                <a:lnTo>
                  <a:pt x="3284373" y="393977"/>
                </a:lnTo>
                <a:lnTo>
                  <a:pt x="0" y="393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t="-118264"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16464385" y="2685269"/>
            <a:ext cx="1650650" cy="1647649"/>
          </a:xfrm>
          <a:custGeom>
            <a:avLst/>
            <a:gdLst/>
            <a:ahLst/>
            <a:cxnLst/>
            <a:rect l="l" t="t" r="r" b="b"/>
            <a:pathLst>
              <a:path w="1650650" h="1647649">
                <a:moveTo>
                  <a:pt x="0" y="0"/>
                </a:moveTo>
                <a:lnTo>
                  <a:pt x="1650650" y="0"/>
                </a:lnTo>
                <a:lnTo>
                  <a:pt x="1650650" y="1647649"/>
                </a:lnTo>
                <a:lnTo>
                  <a:pt x="0" y="1647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7" name="Group 47"/>
          <p:cNvGrpSpPr/>
          <p:nvPr/>
        </p:nvGrpSpPr>
        <p:grpSpPr>
          <a:xfrm>
            <a:off x="16062272" y="2432566"/>
            <a:ext cx="1470504" cy="1470504"/>
            <a:chOff x="0" y="0"/>
            <a:chExt cx="812800" cy="8128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0" name="AutoShape 50"/>
          <p:cNvSpPr/>
          <p:nvPr/>
        </p:nvSpPr>
        <p:spPr>
          <a:xfrm>
            <a:off x="1028700" y="6602695"/>
            <a:ext cx="16226241" cy="0"/>
          </a:xfrm>
          <a:prstGeom prst="line">
            <a:avLst/>
          </a:prstGeom>
          <a:ln w="38100" cap="flat">
            <a:solidFill>
              <a:srgbClr val="B4B4B4"/>
            </a:solidFill>
            <a:prstDash val="sysDash"/>
            <a:headEnd type="none" w="sm" len="sm"/>
            <a:tailEnd type="none" w="sm" len="sm"/>
          </a:ln>
        </p:spPr>
      </p:sp>
      <p:grpSp>
        <p:nvGrpSpPr>
          <p:cNvPr id="51" name="Group 51"/>
          <p:cNvGrpSpPr/>
          <p:nvPr/>
        </p:nvGrpSpPr>
        <p:grpSpPr>
          <a:xfrm>
            <a:off x="1887595" y="6393145"/>
            <a:ext cx="457200" cy="457200"/>
            <a:chOff x="0" y="0"/>
            <a:chExt cx="812800" cy="8128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400"/>
            </a:solidFill>
          </p:spPr>
        </p:sp>
        <p:sp>
          <p:nvSpPr>
            <p:cNvPr id="53" name="TextBox 5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696850" y="6393145"/>
            <a:ext cx="457200" cy="457200"/>
            <a:chOff x="0" y="0"/>
            <a:chExt cx="812800" cy="81280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2D34F"/>
            </a:solidFill>
          </p:spPr>
        </p:sp>
        <p:sp>
          <p:nvSpPr>
            <p:cNvPr id="56" name="TextBox 5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7506106" y="6393145"/>
            <a:ext cx="457200" cy="457200"/>
            <a:chOff x="0" y="0"/>
            <a:chExt cx="812800" cy="81280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D19D"/>
            </a:solidFill>
          </p:spPr>
        </p:sp>
        <p:sp>
          <p:nvSpPr>
            <p:cNvPr id="59" name="TextBox 5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0315362" y="6393145"/>
            <a:ext cx="457200" cy="457200"/>
            <a:chOff x="0" y="0"/>
            <a:chExt cx="812800" cy="8128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BD2"/>
            </a:solidFill>
          </p:spPr>
        </p:sp>
        <p:sp>
          <p:nvSpPr>
            <p:cNvPr id="62" name="TextBox 6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4641976" y="6364570"/>
            <a:ext cx="457200" cy="457200"/>
            <a:chOff x="0" y="0"/>
            <a:chExt cx="812800" cy="8128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F9CED"/>
            </a:solidFill>
          </p:spPr>
        </p:sp>
        <p:sp>
          <p:nvSpPr>
            <p:cNvPr id="65" name="TextBox 6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7173011" y="6374095"/>
            <a:ext cx="457200" cy="457200"/>
            <a:chOff x="0" y="0"/>
            <a:chExt cx="812800" cy="81280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878D9"/>
            </a:solidFill>
          </p:spPr>
        </p:sp>
        <p:sp>
          <p:nvSpPr>
            <p:cNvPr id="68" name="TextBox 6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 rot="5400000">
            <a:off x="-1764929" y="-1870710"/>
            <a:ext cx="4199553" cy="3741420"/>
          </a:xfrm>
          <a:custGeom>
            <a:avLst/>
            <a:gdLst/>
            <a:ahLst/>
            <a:cxnLst/>
            <a:rect l="l" t="t" r="r" b="b"/>
            <a:pathLst>
              <a:path w="4199553" h="3741420">
                <a:moveTo>
                  <a:pt x="0" y="0"/>
                </a:moveTo>
                <a:lnTo>
                  <a:pt x="4199553" y="0"/>
                </a:lnTo>
                <a:lnTo>
                  <a:pt x="4199553" y="3741420"/>
                </a:lnTo>
                <a:lnTo>
                  <a:pt x="0" y="37414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15811500" y="9258300"/>
            <a:ext cx="2590521" cy="1968796"/>
          </a:xfrm>
          <a:custGeom>
            <a:avLst/>
            <a:gdLst/>
            <a:ahLst/>
            <a:cxnLst/>
            <a:rect l="l" t="t" r="r" b="b"/>
            <a:pathLst>
              <a:path w="2590521" h="1968796">
                <a:moveTo>
                  <a:pt x="0" y="0"/>
                </a:moveTo>
                <a:lnTo>
                  <a:pt x="2590521" y="0"/>
                </a:lnTo>
                <a:lnTo>
                  <a:pt x="2590521" y="1968796"/>
                </a:lnTo>
                <a:lnTo>
                  <a:pt x="0" y="19687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27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1" name="Freeform 71"/>
          <p:cNvSpPr/>
          <p:nvPr/>
        </p:nvSpPr>
        <p:spPr>
          <a:xfrm>
            <a:off x="14256553" y="2855561"/>
            <a:ext cx="533150" cy="592389"/>
          </a:xfrm>
          <a:custGeom>
            <a:avLst/>
            <a:gdLst/>
            <a:ahLst/>
            <a:cxnLst/>
            <a:rect l="l" t="t" r="r" b="b"/>
            <a:pathLst>
              <a:path w="533150" h="592389">
                <a:moveTo>
                  <a:pt x="0" y="0"/>
                </a:moveTo>
                <a:lnTo>
                  <a:pt x="533150" y="0"/>
                </a:lnTo>
                <a:lnTo>
                  <a:pt x="533150" y="592388"/>
                </a:lnTo>
                <a:lnTo>
                  <a:pt x="0" y="5923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2" name="Freeform 72"/>
          <p:cNvSpPr/>
          <p:nvPr/>
        </p:nvSpPr>
        <p:spPr>
          <a:xfrm>
            <a:off x="4696850" y="3242393"/>
            <a:ext cx="480060" cy="533400"/>
          </a:xfrm>
          <a:custGeom>
            <a:avLst/>
            <a:gdLst/>
            <a:ahLst/>
            <a:cxnLst/>
            <a:rect l="l" t="t" r="r" b="b"/>
            <a:pathLst>
              <a:path w="480060" h="533400">
                <a:moveTo>
                  <a:pt x="0" y="0"/>
                </a:moveTo>
                <a:lnTo>
                  <a:pt x="480060" y="0"/>
                </a:lnTo>
                <a:lnTo>
                  <a:pt x="48006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3" name="Freeform 73"/>
          <p:cNvSpPr/>
          <p:nvPr/>
        </p:nvSpPr>
        <p:spPr>
          <a:xfrm>
            <a:off x="7377262" y="3194827"/>
            <a:ext cx="682500" cy="511255"/>
          </a:xfrm>
          <a:custGeom>
            <a:avLst/>
            <a:gdLst/>
            <a:ahLst/>
            <a:cxnLst/>
            <a:rect l="l" t="t" r="r" b="b"/>
            <a:pathLst>
              <a:path w="682500" h="511255">
                <a:moveTo>
                  <a:pt x="0" y="0"/>
                </a:moveTo>
                <a:lnTo>
                  <a:pt x="682500" y="0"/>
                </a:lnTo>
                <a:lnTo>
                  <a:pt x="682500" y="511254"/>
                </a:lnTo>
                <a:lnTo>
                  <a:pt x="0" y="51125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74"/>
          <p:cNvSpPr/>
          <p:nvPr/>
        </p:nvSpPr>
        <p:spPr>
          <a:xfrm>
            <a:off x="10187228" y="3086100"/>
            <a:ext cx="619981" cy="619981"/>
          </a:xfrm>
          <a:custGeom>
            <a:avLst/>
            <a:gdLst/>
            <a:ahLst/>
            <a:cxnLst/>
            <a:rect l="l" t="t" r="r" b="b"/>
            <a:pathLst>
              <a:path w="619981" h="619981">
                <a:moveTo>
                  <a:pt x="0" y="0"/>
                </a:moveTo>
                <a:lnTo>
                  <a:pt x="619982" y="0"/>
                </a:lnTo>
                <a:lnTo>
                  <a:pt x="619982" y="619981"/>
                </a:lnTo>
                <a:lnTo>
                  <a:pt x="0" y="6199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75" name="Freeform 75"/>
          <p:cNvSpPr/>
          <p:nvPr/>
        </p:nvSpPr>
        <p:spPr>
          <a:xfrm>
            <a:off x="16632139" y="2885055"/>
            <a:ext cx="519823" cy="533400"/>
          </a:xfrm>
          <a:custGeom>
            <a:avLst/>
            <a:gdLst/>
            <a:ahLst/>
            <a:cxnLst/>
            <a:rect l="l" t="t" r="r" b="b"/>
            <a:pathLst>
              <a:path w="519823" h="533400">
                <a:moveTo>
                  <a:pt x="0" y="0"/>
                </a:moveTo>
                <a:lnTo>
                  <a:pt x="519823" y="0"/>
                </a:lnTo>
                <a:lnTo>
                  <a:pt x="519823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76" name="Freeform 76"/>
          <p:cNvSpPr/>
          <p:nvPr/>
        </p:nvSpPr>
        <p:spPr>
          <a:xfrm>
            <a:off x="1883089" y="3194827"/>
            <a:ext cx="533400" cy="506245"/>
          </a:xfrm>
          <a:custGeom>
            <a:avLst/>
            <a:gdLst/>
            <a:ahLst/>
            <a:cxnLst/>
            <a:rect l="l" t="t" r="r" b="b"/>
            <a:pathLst>
              <a:path w="533400" h="506245">
                <a:moveTo>
                  <a:pt x="0" y="0"/>
                </a:moveTo>
                <a:lnTo>
                  <a:pt x="533400" y="0"/>
                </a:lnTo>
                <a:lnTo>
                  <a:pt x="533400" y="506245"/>
                </a:lnTo>
                <a:lnTo>
                  <a:pt x="0" y="50624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77" name="TextBox 77"/>
          <p:cNvSpPr txBox="1"/>
          <p:nvPr/>
        </p:nvSpPr>
        <p:spPr>
          <a:xfrm>
            <a:off x="1306934" y="4668829"/>
            <a:ext cx="1618521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01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4116190" y="4668829"/>
            <a:ext cx="1618521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02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6925446" y="4668829"/>
            <a:ext cx="1618521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03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9734701" y="4633462"/>
            <a:ext cx="1618521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04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13713868" y="4270559"/>
            <a:ext cx="1618521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01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16205952" y="4149095"/>
            <a:ext cx="1618521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02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3142631" y="324366"/>
            <a:ext cx="13335000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</a:pPr>
            <a:r>
              <a:rPr lang="en-US" sz="3199" b="1" spc="63">
                <a:solidFill>
                  <a:srgbClr val="333333"/>
                </a:solidFill>
                <a:latin typeface="Inter Bold"/>
                <a:ea typeface="Inter Bold"/>
                <a:cs typeface="Inter Bold"/>
                <a:sym typeface="Inter Bold"/>
              </a:rPr>
              <a:t>ИЗИСКВАНИЯ ПО УЧЕБНИ ПРЕДМЕТИ </a:t>
            </a:r>
          </a:p>
          <a:p>
            <a:pPr algn="ctr">
              <a:lnSpc>
                <a:spcPts val="3839"/>
              </a:lnSpc>
            </a:pPr>
            <a:endParaRPr lang="en-US" sz="3199" b="1" spc="63">
              <a:solidFill>
                <a:srgbClr val="333333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84" name="TextBox 84"/>
          <p:cNvSpPr txBox="1"/>
          <p:nvPr/>
        </p:nvSpPr>
        <p:spPr>
          <a:xfrm>
            <a:off x="600189" y="1827380"/>
            <a:ext cx="7225301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 dirty="0" err="1">
                <a:solidFill>
                  <a:srgbClr val="33333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Български</a:t>
            </a:r>
            <a:r>
              <a:rPr lang="en-US" sz="2499" b="1" dirty="0">
                <a:solidFill>
                  <a:srgbClr val="33333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499" b="1" dirty="0" err="1">
                <a:solidFill>
                  <a:srgbClr val="33333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език</a:t>
            </a:r>
            <a:r>
              <a:rPr lang="en-US" sz="2499" b="1" dirty="0">
                <a:solidFill>
                  <a:srgbClr val="33333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и </a:t>
            </a:r>
            <a:r>
              <a:rPr lang="en-US" sz="2499" b="1" dirty="0" err="1">
                <a:solidFill>
                  <a:srgbClr val="33333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литература</a:t>
            </a:r>
            <a:r>
              <a:rPr lang="en-US" sz="2499" b="1" dirty="0">
                <a:solidFill>
                  <a:srgbClr val="33333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766711" y="7233526"/>
            <a:ext cx="2438400" cy="1076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9"/>
              </a:lnSpc>
            </a:pPr>
            <a:r>
              <a:rPr lang="en-US" sz="2199">
                <a:solidFill>
                  <a:srgbClr val="333333"/>
                </a:solidFill>
                <a:latin typeface="Open Sans 2"/>
                <a:ea typeface="Open Sans 2"/>
                <a:cs typeface="Open Sans 2"/>
                <a:sym typeface="Open Sans 2"/>
              </a:rPr>
              <a:t>Пишат с черен химикал </a:t>
            </a:r>
          </a:p>
          <a:p>
            <a:pPr algn="ctr">
              <a:lnSpc>
                <a:spcPts val="2859"/>
              </a:lnSpc>
            </a:pPr>
            <a:endParaRPr lang="en-US" sz="2199">
              <a:solidFill>
                <a:srgbClr val="333333"/>
              </a:solidFill>
              <a:latin typeface="Open Sans 2"/>
              <a:ea typeface="Open Sans 2"/>
              <a:cs typeface="Open Sans 2"/>
              <a:sym typeface="Open Sans 2"/>
            </a:endParaRPr>
          </a:p>
        </p:txBody>
      </p:sp>
      <p:grpSp>
        <p:nvGrpSpPr>
          <p:cNvPr id="86" name="Group 86"/>
          <p:cNvGrpSpPr/>
          <p:nvPr/>
        </p:nvGrpSpPr>
        <p:grpSpPr>
          <a:xfrm>
            <a:off x="3205111" y="6692399"/>
            <a:ext cx="3580938" cy="2575426"/>
            <a:chOff x="0" y="0"/>
            <a:chExt cx="4774585" cy="3433901"/>
          </a:xfrm>
        </p:grpSpPr>
        <p:sp>
          <p:nvSpPr>
            <p:cNvPr id="87" name="TextBox 87"/>
            <p:cNvSpPr txBox="1"/>
            <p:nvPr/>
          </p:nvSpPr>
          <p:spPr>
            <a:xfrm>
              <a:off x="0" y="556505"/>
              <a:ext cx="4774585" cy="2877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59"/>
                </a:lnSpc>
              </a:pPr>
              <a:r>
                <a:rPr lang="en-US" sz="2199">
                  <a:solidFill>
                    <a:srgbClr val="333333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За втората част на изпита изслушват един път текста за преразказ от аудионосителя или от квестора;</a:t>
              </a:r>
            </a:p>
            <a:p>
              <a:pPr algn="ctr">
                <a:lnSpc>
                  <a:spcPts val="2859"/>
                </a:lnSpc>
              </a:pPr>
              <a:endParaRPr lang="en-US" sz="2199">
                <a:solidFill>
                  <a:srgbClr val="333333"/>
                </a:solidFill>
                <a:latin typeface="Open Sans 2"/>
                <a:ea typeface="Open Sans 2"/>
                <a:cs typeface="Open Sans 2"/>
                <a:sym typeface="Open Sans 2"/>
              </a:endParaRPr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0" y="-9525"/>
              <a:ext cx="4774585" cy="3253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0"/>
                </a:lnSpc>
              </a:pPr>
              <a:endParaRPr/>
            </a:p>
          </p:txBody>
        </p:sp>
      </p:grpSp>
      <p:sp>
        <p:nvSpPr>
          <p:cNvPr id="89" name="TextBox 89"/>
          <p:cNvSpPr txBox="1"/>
          <p:nvPr/>
        </p:nvSpPr>
        <p:spPr>
          <a:xfrm>
            <a:off x="6836205" y="7129704"/>
            <a:ext cx="2438400" cy="2162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9"/>
              </a:lnSpc>
            </a:pPr>
            <a:r>
              <a:rPr lang="en-US" sz="2199">
                <a:solidFill>
                  <a:srgbClr val="333333"/>
                </a:solidFill>
                <a:latin typeface="Open Sans 2"/>
                <a:ea typeface="Open Sans 2"/>
                <a:cs typeface="Open Sans 2"/>
                <a:sym typeface="Open Sans 2"/>
              </a:rPr>
              <a:t>Получават текста за 15 минути за да го прочетат и го връщат на квестора</a:t>
            </a:r>
          </a:p>
          <a:p>
            <a:pPr algn="ctr">
              <a:lnSpc>
                <a:spcPts val="2859"/>
              </a:lnSpc>
            </a:pPr>
            <a:endParaRPr lang="en-US" sz="2199">
              <a:solidFill>
                <a:srgbClr val="333333"/>
              </a:solidFill>
              <a:latin typeface="Open Sans 2"/>
              <a:ea typeface="Open Sans 2"/>
              <a:cs typeface="Open Sans 2"/>
              <a:sym typeface="Open Sans 2"/>
            </a:endParaRPr>
          </a:p>
        </p:txBody>
      </p:sp>
      <p:sp>
        <p:nvSpPr>
          <p:cNvPr id="90" name="TextBox 90"/>
          <p:cNvSpPr txBox="1"/>
          <p:nvPr/>
        </p:nvSpPr>
        <p:spPr>
          <a:xfrm>
            <a:off x="9553362" y="7374220"/>
            <a:ext cx="2438400" cy="1076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9"/>
              </a:lnSpc>
            </a:pPr>
            <a:r>
              <a:rPr lang="en-US" sz="2199">
                <a:solidFill>
                  <a:srgbClr val="333333"/>
                </a:solidFill>
                <a:latin typeface="Open Sans 2"/>
                <a:ea typeface="Open Sans 2"/>
                <a:cs typeface="Open Sans 2"/>
                <a:sym typeface="Open Sans 2"/>
              </a:rPr>
              <a:t>Нямат право да си водят никакви бележки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13487187" y="6889182"/>
            <a:ext cx="2438400" cy="2162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9"/>
              </a:lnSpc>
            </a:pPr>
            <a:r>
              <a:rPr lang="en-US" sz="2199">
                <a:solidFill>
                  <a:srgbClr val="333333"/>
                </a:solidFill>
                <a:latin typeface="Open Sans 2"/>
                <a:ea typeface="Open Sans 2"/>
                <a:cs typeface="Open Sans 2"/>
                <a:sym typeface="Open Sans 2"/>
              </a:rPr>
              <a:t>носят черен химикал, молив, гума, линия, триъгълник, транспортир и пергел 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16165315" y="7052551"/>
            <a:ext cx="1973294" cy="180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9"/>
              </a:lnSpc>
            </a:pPr>
            <a:r>
              <a:rPr lang="en-US" sz="2199">
                <a:solidFill>
                  <a:srgbClr val="333333"/>
                </a:solidFill>
                <a:latin typeface="Open Sans 2"/>
                <a:ea typeface="Open Sans 2"/>
                <a:cs typeface="Open Sans 2"/>
                <a:sym typeface="Open Sans 2"/>
              </a:rPr>
              <a:t>Ползват и на двата модула предоставения лист с формули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11991762" y="1781691"/>
            <a:ext cx="7225301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 dirty="0" err="1">
                <a:solidFill>
                  <a:srgbClr val="33333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Математика</a:t>
            </a:r>
            <a:r>
              <a:rPr lang="en-US" sz="2499" b="1" dirty="0">
                <a:solidFill>
                  <a:srgbClr val="33333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-134" y="-84"/>
            <a:ext cx="6569956" cy="479546"/>
          </a:xfrm>
          <a:custGeom>
            <a:avLst/>
            <a:gdLst/>
            <a:ahLst/>
            <a:cxnLst/>
            <a:rect l="l" t="t" r="r" b="b"/>
            <a:pathLst>
              <a:path w="6569956" h="479546">
                <a:moveTo>
                  <a:pt x="0" y="0"/>
                </a:moveTo>
                <a:lnTo>
                  <a:pt x="6569956" y="0"/>
                </a:lnTo>
                <a:lnTo>
                  <a:pt x="6569956" y="479546"/>
                </a:lnTo>
                <a:lnTo>
                  <a:pt x="0" y="4795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623534" y="179520"/>
            <a:ext cx="2342666" cy="2342666"/>
          </a:xfrm>
          <a:custGeom>
            <a:avLst/>
            <a:gdLst/>
            <a:ahLst/>
            <a:cxnLst/>
            <a:rect l="l" t="t" r="r" b="b"/>
            <a:pathLst>
              <a:path w="2342666" h="2342666">
                <a:moveTo>
                  <a:pt x="0" y="0"/>
                </a:moveTo>
                <a:lnTo>
                  <a:pt x="2342666" y="0"/>
                </a:lnTo>
                <a:lnTo>
                  <a:pt x="2342666" y="2342666"/>
                </a:lnTo>
                <a:lnTo>
                  <a:pt x="0" y="23426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13304" y="466725"/>
            <a:ext cx="7942350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 b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Допълнителни дати за изпити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9496" y="967561"/>
            <a:ext cx="11347409" cy="7720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1"/>
              </a:lnSpc>
            </a:pPr>
            <a:r>
              <a:rPr lang="en-US" sz="3659" b="1" dirty="0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  </a:t>
            </a:r>
          </a:p>
          <a:p>
            <a:pPr algn="ctr">
              <a:lnSpc>
                <a:spcPts val="3136"/>
              </a:lnSpc>
            </a:pPr>
            <a:r>
              <a:rPr lang="en-US" sz="3200" b="1" dirty="0">
                <a:solidFill>
                  <a:srgbClr val="27257F"/>
                </a:solidFill>
                <a:latin typeface="Arial Narrow" panose="020B0606020202030204" pitchFamily="34" charset="0"/>
                <a:ea typeface="Arimo Bold"/>
                <a:cs typeface="Arimo Bold"/>
                <a:sym typeface="Arimo Bold"/>
              </a:rPr>
              <a:t>  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Съгласно чл. 94а от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Наредба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№10/01.09.2016 г. на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министъра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на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образованието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и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науката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за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организация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на дейностите в училищното образование на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допълнително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определена от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министъра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на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образованието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и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науката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дата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за провеждане на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изпит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от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националното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външно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оценяване.</a:t>
            </a:r>
          </a:p>
          <a:p>
            <a:pPr algn="ctr">
              <a:lnSpc>
                <a:spcPts val="3136"/>
              </a:lnSpc>
            </a:pP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 1.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Защото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в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деня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на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изпита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са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били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в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болничен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престой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,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под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задължителна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изолация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или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задължителна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карантина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.</a:t>
            </a:r>
          </a:p>
          <a:p>
            <a:pPr algn="ctr">
              <a:lnSpc>
                <a:spcPts val="3136"/>
              </a:lnSpc>
            </a:pP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 2.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Поради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смъртен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случай на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член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от семейството му,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настъпил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до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един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месец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преди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изпита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.</a:t>
            </a:r>
          </a:p>
          <a:p>
            <a:pPr algn="ctr">
              <a:lnSpc>
                <a:spcPts val="3136"/>
              </a:lnSpc>
            </a:pPr>
            <a:endParaRPr lang="en-US" sz="3200" dirty="0">
              <a:solidFill>
                <a:srgbClr val="27257F"/>
              </a:solidFill>
              <a:latin typeface="Arial Narrow" panose="020B0606020202030204" pitchFamily="34" charset="0"/>
              <a:ea typeface="Arimo"/>
              <a:cs typeface="Arimo"/>
              <a:sym typeface="Arimo"/>
            </a:endParaRPr>
          </a:p>
          <a:p>
            <a:pPr algn="ctr">
              <a:lnSpc>
                <a:spcPts val="3136"/>
              </a:lnSpc>
            </a:pP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За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явяване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на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изпит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на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допълнително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определена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дата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родителите/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настойниците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на ученика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подават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заявление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до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началника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на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регионалното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управление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на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образованието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, към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което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прилагат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копия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на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документите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от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болничното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заведение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,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доказващи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болничния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престой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, от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регионалната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здравна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инспекция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- за наложената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изолация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,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съответно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карантина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, или копие на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препис-извлечение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от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акта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за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смърт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.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Заявлението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се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подава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до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седем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работни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дни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след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редовната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дата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 за провеждане на съответния </a:t>
            </a:r>
            <a:r>
              <a:rPr lang="en-US" sz="3200" dirty="0" err="1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изпит</a:t>
            </a:r>
            <a:r>
              <a:rPr lang="en-US" sz="3200" dirty="0">
                <a:solidFill>
                  <a:srgbClr val="27257F"/>
                </a:solidFill>
                <a:latin typeface="Arial Narrow" panose="020B0606020202030204" pitchFamily="34" charset="0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1C28EE49-D1F4-4B29-877E-288ED8C880A4}"/>
              </a:ext>
            </a:extLst>
          </p:cNvPr>
          <p:cNvSpPr/>
          <p:nvPr/>
        </p:nvSpPr>
        <p:spPr>
          <a:xfrm>
            <a:off x="1219200" y="8896829"/>
            <a:ext cx="11957050" cy="1210651"/>
          </a:xfrm>
          <a:custGeom>
            <a:avLst/>
            <a:gdLst/>
            <a:ahLst/>
            <a:cxnLst/>
            <a:rect l="l" t="t" r="r" b="b"/>
            <a:pathLst>
              <a:path w="11957050" h="1210651">
                <a:moveTo>
                  <a:pt x="0" y="0"/>
                </a:moveTo>
                <a:lnTo>
                  <a:pt x="11957050" y="0"/>
                </a:lnTo>
                <a:lnTo>
                  <a:pt x="11957050" y="1210651"/>
                </a:lnTo>
                <a:lnTo>
                  <a:pt x="0" y="12106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bg-BG" dirty="0"/>
          </a:p>
        </p:txBody>
      </p:sp>
      <p:pic>
        <p:nvPicPr>
          <p:cNvPr id="3076" name="Picture 4" descr="Икономически университет – Варна Когато избирате университет, избирате  перспектива!">
            <a:extLst>
              <a:ext uri="{FF2B5EF4-FFF2-40B4-BE49-F238E27FC236}">
                <a16:creationId xmlns:a16="http://schemas.microsoft.com/office/drawing/2014/main" id="{C040C94D-9AA4-47DF-853A-489967987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6400" y="3238500"/>
            <a:ext cx="5000625" cy="381000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700000">
            <a:off x="1229557" y="2494714"/>
            <a:ext cx="4015516" cy="3821150"/>
            <a:chOff x="0" y="0"/>
            <a:chExt cx="1156291" cy="110032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56291" cy="1100322"/>
            </a:xfrm>
            <a:custGeom>
              <a:avLst/>
              <a:gdLst/>
              <a:ahLst/>
              <a:cxnLst/>
              <a:rect l="l" t="t" r="r" b="b"/>
              <a:pathLst>
                <a:path w="1156291" h="1100322">
                  <a:moveTo>
                    <a:pt x="98328" y="0"/>
                  </a:moveTo>
                  <a:lnTo>
                    <a:pt x="1057963" y="0"/>
                  </a:lnTo>
                  <a:cubicBezTo>
                    <a:pt x="1112268" y="0"/>
                    <a:pt x="1156291" y="44023"/>
                    <a:pt x="1156291" y="98328"/>
                  </a:cubicBezTo>
                  <a:lnTo>
                    <a:pt x="1156291" y="1001994"/>
                  </a:lnTo>
                  <a:cubicBezTo>
                    <a:pt x="1156291" y="1028073"/>
                    <a:pt x="1145932" y="1053083"/>
                    <a:pt x="1127492" y="1071523"/>
                  </a:cubicBezTo>
                  <a:cubicBezTo>
                    <a:pt x="1109052" y="1089963"/>
                    <a:pt x="1084041" y="1100322"/>
                    <a:pt x="1057963" y="1100322"/>
                  </a:cubicBezTo>
                  <a:lnTo>
                    <a:pt x="98328" y="1100322"/>
                  </a:lnTo>
                  <a:cubicBezTo>
                    <a:pt x="72250" y="1100322"/>
                    <a:pt x="47240" y="1089963"/>
                    <a:pt x="28800" y="1071523"/>
                  </a:cubicBezTo>
                  <a:cubicBezTo>
                    <a:pt x="10360" y="1053083"/>
                    <a:pt x="0" y="1028073"/>
                    <a:pt x="0" y="1001994"/>
                  </a:cubicBezTo>
                  <a:lnTo>
                    <a:pt x="0" y="98328"/>
                  </a:lnTo>
                  <a:cubicBezTo>
                    <a:pt x="0" y="72250"/>
                    <a:pt x="10360" y="47240"/>
                    <a:pt x="28800" y="28800"/>
                  </a:cubicBezTo>
                  <a:cubicBezTo>
                    <a:pt x="47240" y="10360"/>
                    <a:pt x="72250" y="0"/>
                    <a:pt x="98328" y="0"/>
                  </a:cubicBezTo>
                  <a:close/>
                </a:path>
              </a:pathLst>
            </a:custGeom>
            <a:solidFill>
              <a:srgbClr val="E8E252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156291" cy="11384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8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2700000">
            <a:off x="13527904" y="2037831"/>
            <a:ext cx="3934599" cy="3964624"/>
            <a:chOff x="0" y="0"/>
            <a:chExt cx="1132991" cy="114163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32991" cy="1141637"/>
            </a:xfrm>
            <a:custGeom>
              <a:avLst/>
              <a:gdLst/>
              <a:ahLst/>
              <a:cxnLst/>
              <a:rect l="l" t="t" r="r" b="b"/>
              <a:pathLst>
                <a:path w="1132991" h="1141637">
                  <a:moveTo>
                    <a:pt x="100350" y="0"/>
                  </a:moveTo>
                  <a:lnTo>
                    <a:pt x="1032641" y="0"/>
                  </a:lnTo>
                  <a:cubicBezTo>
                    <a:pt x="1059255" y="0"/>
                    <a:pt x="1084780" y="10573"/>
                    <a:pt x="1103599" y="29392"/>
                  </a:cubicBezTo>
                  <a:cubicBezTo>
                    <a:pt x="1122418" y="48211"/>
                    <a:pt x="1132991" y="73736"/>
                    <a:pt x="1132991" y="100350"/>
                  </a:cubicBezTo>
                  <a:lnTo>
                    <a:pt x="1132991" y="1041286"/>
                  </a:lnTo>
                  <a:cubicBezTo>
                    <a:pt x="1132991" y="1096708"/>
                    <a:pt x="1088062" y="1141637"/>
                    <a:pt x="1032641" y="1141637"/>
                  </a:cubicBezTo>
                  <a:lnTo>
                    <a:pt x="100350" y="1141637"/>
                  </a:lnTo>
                  <a:cubicBezTo>
                    <a:pt x="44928" y="1141637"/>
                    <a:pt x="0" y="1096708"/>
                    <a:pt x="0" y="1041286"/>
                  </a:cubicBezTo>
                  <a:lnTo>
                    <a:pt x="0" y="100350"/>
                  </a:lnTo>
                  <a:cubicBezTo>
                    <a:pt x="0" y="44928"/>
                    <a:pt x="44928" y="0"/>
                    <a:pt x="100350" y="0"/>
                  </a:cubicBezTo>
                  <a:close/>
                </a:path>
              </a:pathLst>
            </a:custGeom>
            <a:solidFill>
              <a:srgbClr val="FDDB3E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132991" cy="11797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86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5267988" y="1880347"/>
            <a:ext cx="547987" cy="547987"/>
          </a:xfrm>
          <a:custGeom>
            <a:avLst/>
            <a:gdLst/>
            <a:ahLst/>
            <a:cxnLst/>
            <a:rect l="l" t="t" r="r" b="b"/>
            <a:pathLst>
              <a:path w="547987" h="547987">
                <a:moveTo>
                  <a:pt x="0" y="0"/>
                </a:moveTo>
                <a:lnTo>
                  <a:pt x="547986" y="0"/>
                </a:lnTo>
                <a:lnTo>
                  <a:pt x="547986" y="547987"/>
                </a:lnTo>
                <a:lnTo>
                  <a:pt x="0" y="5479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dirty="0"/>
          </a:p>
        </p:txBody>
      </p:sp>
      <p:sp>
        <p:nvSpPr>
          <p:cNvPr id="23" name="Freeform 23"/>
          <p:cNvSpPr/>
          <p:nvPr/>
        </p:nvSpPr>
        <p:spPr>
          <a:xfrm>
            <a:off x="2939001" y="2360633"/>
            <a:ext cx="443721" cy="599623"/>
          </a:xfrm>
          <a:custGeom>
            <a:avLst/>
            <a:gdLst/>
            <a:ahLst/>
            <a:cxnLst/>
            <a:rect l="l" t="t" r="r" b="b"/>
            <a:pathLst>
              <a:path w="443721" h="599623">
                <a:moveTo>
                  <a:pt x="0" y="0"/>
                </a:moveTo>
                <a:lnTo>
                  <a:pt x="443721" y="0"/>
                </a:lnTo>
                <a:lnTo>
                  <a:pt x="443721" y="599623"/>
                </a:lnTo>
                <a:lnTo>
                  <a:pt x="0" y="5996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dirty="0"/>
          </a:p>
        </p:txBody>
      </p:sp>
      <p:sp>
        <p:nvSpPr>
          <p:cNvPr id="26" name="TextBox 26"/>
          <p:cNvSpPr txBox="1"/>
          <p:nvPr/>
        </p:nvSpPr>
        <p:spPr>
          <a:xfrm>
            <a:off x="1879362" y="3973364"/>
            <a:ext cx="2476500" cy="1419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24"/>
              </a:lnSpc>
            </a:pPr>
            <a:r>
              <a:rPr lang="en-US" sz="24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Обявяване на </a:t>
            </a:r>
            <a:r>
              <a:rPr lang="en-US" sz="249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резултатите</a:t>
            </a:r>
            <a:r>
              <a:rPr lang="en-US" sz="24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от НВО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755517" y="379857"/>
            <a:ext cx="6897931" cy="648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56"/>
              </a:lnSpc>
              <a:spcBef>
                <a:spcPct val="0"/>
              </a:spcBef>
            </a:pPr>
            <a:r>
              <a:rPr lang="en-US" sz="42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Резултати </a:t>
            </a:r>
          </a:p>
        </p:txBody>
      </p:sp>
      <p:sp>
        <p:nvSpPr>
          <p:cNvPr id="28" name="Freeform 28"/>
          <p:cNvSpPr/>
          <p:nvPr/>
        </p:nvSpPr>
        <p:spPr>
          <a:xfrm>
            <a:off x="6430395" y="1385731"/>
            <a:ext cx="5427209" cy="5427209"/>
          </a:xfrm>
          <a:custGeom>
            <a:avLst/>
            <a:gdLst/>
            <a:ahLst/>
            <a:cxnLst/>
            <a:rect l="l" t="t" r="r" b="b"/>
            <a:pathLst>
              <a:path w="5427209" h="5427209">
                <a:moveTo>
                  <a:pt x="0" y="0"/>
                </a:moveTo>
                <a:lnTo>
                  <a:pt x="5427210" y="0"/>
                </a:lnTo>
                <a:lnTo>
                  <a:pt x="5427210" y="5427209"/>
                </a:lnTo>
                <a:lnTo>
                  <a:pt x="0" y="542720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13944600" y="3314450"/>
            <a:ext cx="3489314" cy="189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24"/>
              </a:lnSpc>
            </a:pPr>
            <a:r>
              <a:rPr lang="en-US" sz="24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Обявяване на </a:t>
            </a:r>
            <a:r>
              <a:rPr lang="en-US" sz="249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резултатите</a:t>
            </a:r>
            <a:r>
              <a:rPr lang="en-US" sz="24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от </a:t>
            </a:r>
            <a:r>
              <a:rPr lang="en-US" sz="249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изпитите</a:t>
            </a:r>
            <a:r>
              <a:rPr lang="en-US" sz="24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за проверка на </a:t>
            </a:r>
            <a:r>
              <a:rPr lang="en-US" sz="249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способностите</a:t>
            </a:r>
            <a:r>
              <a:rPr lang="en-US" sz="24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430395" y="3833905"/>
            <a:ext cx="5427209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до 01 юли 2026 г.</a:t>
            </a:r>
          </a:p>
        </p:txBody>
      </p:sp>
      <p:pic>
        <p:nvPicPr>
          <p:cNvPr id="31" name="Картина 30">
            <a:extLst>
              <a:ext uri="{FF2B5EF4-FFF2-40B4-BE49-F238E27FC236}">
                <a16:creationId xmlns:a16="http://schemas.microsoft.com/office/drawing/2014/main" id="{C76668EF-BE8B-438B-8165-78D3E9FDB5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4600" y="8670525"/>
            <a:ext cx="12333277" cy="154851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77104" y="4607334"/>
            <a:ext cx="7694878" cy="1410531"/>
            <a:chOff x="0" y="0"/>
            <a:chExt cx="2217036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7036" cy="406400"/>
            </a:xfrm>
            <a:custGeom>
              <a:avLst/>
              <a:gdLst/>
              <a:ahLst/>
              <a:cxnLst/>
              <a:rect l="l" t="t" r="r" b="b"/>
              <a:pathLst>
                <a:path w="2217036" h="406400">
                  <a:moveTo>
                    <a:pt x="201383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013836" y="406400"/>
                  </a:lnTo>
                  <a:lnTo>
                    <a:pt x="2217036" y="203200"/>
                  </a:lnTo>
                  <a:lnTo>
                    <a:pt x="2013836" y="0"/>
                  </a:lnTo>
                  <a:close/>
                </a:path>
              </a:pathLst>
            </a:custGeom>
            <a:solidFill>
              <a:srgbClr val="00889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102736" cy="425450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16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77104" y="3196803"/>
            <a:ext cx="5544080" cy="1299761"/>
            <a:chOff x="0" y="0"/>
            <a:chExt cx="1445080" cy="3387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45080" cy="338786"/>
            </a:xfrm>
            <a:custGeom>
              <a:avLst/>
              <a:gdLst/>
              <a:ahLst/>
              <a:cxnLst/>
              <a:rect l="l" t="t" r="r" b="b"/>
              <a:pathLst>
                <a:path w="1445080" h="338786">
                  <a:moveTo>
                    <a:pt x="0" y="0"/>
                  </a:moveTo>
                  <a:lnTo>
                    <a:pt x="1445080" y="0"/>
                  </a:lnTo>
                  <a:lnTo>
                    <a:pt x="1445080" y="338786"/>
                  </a:lnTo>
                  <a:lnTo>
                    <a:pt x="0" y="338786"/>
                  </a:lnTo>
                  <a:close/>
                </a:path>
              </a:pathLst>
            </a:custGeom>
            <a:solidFill>
              <a:srgbClr val="292F5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445080" cy="357836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16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676749" y="2572115"/>
            <a:ext cx="1842558" cy="1924449"/>
            <a:chOff x="0" y="0"/>
            <a:chExt cx="571500" cy="5969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solidFill>
              <a:srgbClr val="292F56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279400"/>
              <a:ext cx="285750" cy="317500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16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577104" y="6132354"/>
            <a:ext cx="5544080" cy="1299761"/>
            <a:chOff x="0" y="0"/>
            <a:chExt cx="1445080" cy="33878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45080" cy="338786"/>
            </a:xfrm>
            <a:custGeom>
              <a:avLst/>
              <a:gdLst/>
              <a:ahLst/>
              <a:cxnLst/>
              <a:rect l="l" t="t" r="r" b="b"/>
              <a:pathLst>
                <a:path w="1445080" h="338786">
                  <a:moveTo>
                    <a:pt x="0" y="0"/>
                  </a:moveTo>
                  <a:lnTo>
                    <a:pt x="1445080" y="0"/>
                  </a:lnTo>
                  <a:lnTo>
                    <a:pt x="1445080" y="338786"/>
                  </a:lnTo>
                  <a:lnTo>
                    <a:pt x="0" y="338786"/>
                  </a:lnTo>
                  <a:close/>
                </a:path>
              </a:pathLst>
            </a:custGeom>
            <a:solidFill>
              <a:srgbClr val="ACFA70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1445080" cy="357836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16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 rot="5400000">
            <a:off x="8715953" y="6076871"/>
            <a:ext cx="1764151" cy="1842558"/>
            <a:chOff x="0" y="0"/>
            <a:chExt cx="571500" cy="5969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solidFill>
              <a:srgbClr val="ACFA70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279400"/>
              <a:ext cx="285750" cy="317500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16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Freeform 17"/>
          <p:cNvSpPr/>
          <p:nvPr/>
        </p:nvSpPr>
        <p:spPr>
          <a:xfrm>
            <a:off x="832393" y="2476500"/>
            <a:ext cx="5454107" cy="5447290"/>
          </a:xfrm>
          <a:custGeom>
            <a:avLst/>
            <a:gdLst/>
            <a:ahLst/>
            <a:cxnLst/>
            <a:rect l="l" t="t" r="r" b="b"/>
            <a:pathLst>
              <a:path w="5454107" h="5447290">
                <a:moveTo>
                  <a:pt x="0" y="0"/>
                </a:moveTo>
                <a:lnTo>
                  <a:pt x="5454107" y="0"/>
                </a:lnTo>
                <a:lnTo>
                  <a:pt x="5454107" y="5447290"/>
                </a:lnTo>
                <a:lnTo>
                  <a:pt x="0" y="54472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0" y="3030634"/>
            <a:ext cx="4563933" cy="4563933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503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599" b="1" i="0" u="none" strike="noStrike" kern="1200" cap="none" spc="0" normalizeH="0" baseline="0" noProof="0">
                  <a:ln>
                    <a:noFill/>
                  </a:ln>
                  <a:solidFill>
                    <a:srgbClr val="2C2FC8"/>
                  </a:solidFill>
                  <a:effectLst/>
                  <a:uLnTx/>
                  <a:uFillTx/>
                  <a:latin typeface="TT Hoves Bold"/>
                  <a:ea typeface="TT Hoves Bold"/>
                  <a:cs typeface="TT Hoves Bold"/>
                  <a:sym typeface="TT Hoves Bold"/>
                </a:rPr>
                <a:t>Необходими документи за участие в дърважния план-прием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10616344" y="3708437"/>
            <a:ext cx="5374871" cy="354598"/>
          </a:xfrm>
          <a:custGeom>
            <a:avLst/>
            <a:gdLst/>
            <a:ahLst/>
            <a:cxnLst/>
            <a:rect l="l" t="t" r="r" b="b"/>
            <a:pathLst>
              <a:path w="5374871" h="354598">
                <a:moveTo>
                  <a:pt x="0" y="0"/>
                </a:moveTo>
                <a:lnTo>
                  <a:pt x="5374870" y="0"/>
                </a:lnTo>
                <a:lnTo>
                  <a:pt x="5374870" y="354599"/>
                </a:lnTo>
                <a:lnTo>
                  <a:pt x="0" y="3545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9000"/>
            </a:blip>
            <a:stretch>
              <a:fillRect t="-73623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1934323" y="6137466"/>
            <a:ext cx="5374871" cy="354598"/>
          </a:xfrm>
          <a:custGeom>
            <a:avLst/>
            <a:gdLst/>
            <a:ahLst/>
            <a:cxnLst/>
            <a:rect l="l" t="t" r="r" b="b"/>
            <a:pathLst>
              <a:path w="5374871" h="354598">
                <a:moveTo>
                  <a:pt x="0" y="0"/>
                </a:moveTo>
                <a:lnTo>
                  <a:pt x="5374871" y="0"/>
                </a:lnTo>
                <a:lnTo>
                  <a:pt x="5374871" y="354598"/>
                </a:lnTo>
                <a:lnTo>
                  <a:pt x="0" y="354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9000"/>
            </a:blip>
            <a:stretch>
              <a:fillRect t="-73623"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0616344" y="1978959"/>
            <a:ext cx="5374871" cy="1811527"/>
            <a:chOff x="0" y="0"/>
            <a:chExt cx="1415604" cy="47711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415604" cy="477110"/>
            </a:xfrm>
            <a:custGeom>
              <a:avLst/>
              <a:gdLst/>
              <a:ahLst/>
              <a:cxnLst/>
              <a:rect l="l" t="t" r="r" b="b"/>
              <a:pathLst>
                <a:path w="1415604" h="477110">
                  <a:moveTo>
                    <a:pt x="14404" y="0"/>
                  </a:moveTo>
                  <a:lnTo>
                    <a:pt x="1401200" y="0"/>
                  </a:lnTo>
                  <a:cubicBezTo>
                    <a:pt x="1405020" y="0"/>
                    <a:pt x="1408684" y="1518"/>
                    <a:pt x="1411385" y="4219"/>
                  </a:cubicBezTo>
                  <a:cubicBezTo>
                    <a:pt x="1414086" y="6920"/>
                    <a:pt x="1415604" y="10584"/>
                    <a:pt x="1415604" y="14404"/>
                  </a:cubicBezTo>
                  <a:lnTo>
                    <a:pt x="1415604" y="462706"/>
                  </a:lnTo>
                  <a:cubicBezTo>
                    <a:pt x="1415604" y="466526"/>
                    <a:pt x="1414086" y="470190"/>
                    <a:pt x="1411385" y="472891"/>
                  </a:cubicBezTo>
                  <a:cubicBezTo>
                    <a:pt x="1408684" y="475593"/>
                    <a:pt x="1405020" y="477110"/>
                    <a:pt x="1401200" y="477110"/>
                  </a:cubicBezTo>
                  <a:lnTo>
                    <a:pt x="14404" y="477110"/>
                  </a:lnTo>
                  <a:cubicBezTo>
                    <a:pt x="6449" y="477110"/>
                    <a:pt x="0" y="470661"/>
                    <a:pt x="0" y="462706"/>
                  </a:cubicBezTo>
                  <a:lnTo>
                    <a:pt x="0" y="14404"/>
                  </a:lnTo>
                  <a:cubicBezTo>
                    <a:pt x="0" y="6449"/>
                    <a:pt x="6449" y="0"/>
                    <a:pt x="1440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1415604" cy="5247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5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354053" y="2622432"/>
            <a:ext cx="524581" cy="524581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92F56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52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T Hoves Bold"/>
                  <a:ea typeface="TT Hoves Bold"/>
                  <a:cs typeface="TT Hoves Bold"/>
                  <a:sym typeface="TT Hoves Bold"/>
                </a:rPr>
                <a:t>01</a:t>
              </a:r>
            </a:p>
          </p:txBody>
        </p:sp>
      </p:grpSp>
      <p:sp>
        <p:nvSpPr>
          <p:cNvPr id="29" name="Freeform 29"/>
          <p:cNvSpPr/>
          <p:nvPr/>
        </p:nvSpPr>
        <p:spPr>
          <a:xfrm>
            <a:off x="10616344" y="8566494"/>
            <a:ext cx="5374871" cy="354598"/>
          </a:xfrm>
          <a:custGeom>
            <a:avLst/>
            <a:gdLst/>
            <a:ahLst/>
            <a:cxnLst/>
            <a:rect l="l" t="t" r="r" b="b"/>
            <a:pathLst>
              <a:path w="5374871" h="354598">
                <a:moveTo>
                  <a:pt x="0" y="0"/>
                </a:moveTo>
                <a:lnTo>
                  <a:pt x="5374870" y="0"/>
                </a:lnTo>
                <a:lnTo>
                  <a:pt x="5374870" y="354598"/>
                </a:lnTo>
                <a:lnTo>
                  <a:pt x="0" y="354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9000"/>
            </a:blip>
            <a:stretch>
              <a:fillRect t="-73623"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10616344" y="6838640"/>
            <a:ext cx="5374871" cy="1811527"/>
            <a:chOff x="0" y="0"/>
            <a:chExt cx="1415604" cy="47711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415604" cy="477110"/>
            </a:xfrm>
            <a:custGeom>
              <a:avLst/>
              <a:gdLst/>
              <a:ahLst/>
              <a:cxnLst/>
              <a:rect l="l" t="t" r="r" b="b"/>
              <a:pathLst>
                <a:path w="1415604" h="477110">
                  <a:moveTo>
                    <a:pt x="14404" y="0"/>
                  </a:moveTo>
                  <a:lnTo>
                    <a:pt x="1401200" y="0"/>
                  </a:lnTo>
                  <a:cubicBezTo>
                    <a:pt x="1405020" y="0"/>
                    <a:pt x="1408684" y="1518"/>
                    <a:pt x="1411385" y="4219"/>
                  </a:cubicBezTo>
                  <a:cubicBezTo>
                    <a:pt x="1414086" y="6920"/>
                    <a:pt x="1415604" y="10584"/>
                    <a:pt x="1415604" y="14404"/>
                  </a:cubicBezTo>
                  <a:lnTo>
                    <a:pt x="1415604" y="462706"/>
                  </a:lnTo>
                  <a:cubicBezTo>
                    <a:pt x="1415604" y="466526"/>
                    <a:pt x="1414086" y="470190"/>
                    <a:pt x="1411385" y="472891"/>
                  </a:cubicBezTo>
                  <a:cubicBezTo>
                    <a:pt x="1408684" y="475593"/>
                    <a:pt x="1405020" y="477110"/>
                    <a:pt x="1401200" y="477110"/>
                  </a:cubicBezTo>
                  <a:lnTo>
                    <a:pt x="14404" y="477110"/>
                  </a:lnTo>
                  <a:cubicBezTo>
                    <a:pt x="6449" y="477110"/>
                    <a:pt x="0" y="470661"/>
                    <a:pt x="0" y="462706"/>
                  </a:cubicBezTo>
                  <a:lnTo>
                    <a:pt x="0" y="14404"/>
                  </a:lnTo>
                  <a:cubicBezTo>
                    <a:pt x="0" y="6449"/>
                    <a:pt x="6449" y="0"/>
                    <a:pt x="1440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415604" cy="5247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5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354053" y="7482113"/>
            <a:ext cx="524581" cy="524581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CFA70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52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T Hoves Bold"/>
                  <a:ea typeface="TT Hoves Bold"/>
                  <a:cs typeface="TT Hoves Bold"/>
                  <a:sym typeface="TT Hoves Bold"/>
                </a:rPr>
                <a:t>03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1934323" y="4407987"/>
            <a:ext cx="5374871" cy="1811527"/>
            <a:chOff x="0" y="0"/>
            <a:chExt cx="1415604" cy="47711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415604" cy="477110"/>
            </a:xfrm>
            <a:custGeom>
              <a:avLst/>
              <a:gdLst/>
              <a:ahLst/>
              <a:cxnLst/>
              <a:rect l="l" t="t" r="r" b="b"/>
              <a:pathLst>
                <a:path w="1415604" h="477110">
                  <a:moveTo>
                    <a:pt x="14404" y="0"/>
                  </a:moveTo>
                  <a:lnTo>
                    <a:pt x="1401200" y="0"/>
                  </a:lnTo>
                  <a:cubicBezTo>
                    <a:pt x="1405020" y="0"/>
                    <a:pt x="1408684" y="1518"/>
                    <a:pt x="1411385" y="4219"/>
                  </a:cubicBezTo>
                  <a:cubicBezTo>
                    <a:pt x="1414086" y="6920"/>
                    <a:pt x="1415604" y="10584"/>
                    <a:pt x="1415604" y="14404"/>
                  </a:cubicBezTo>
                  <a:lnTo>
                    <a:pt x="1415604" y="462706"/>
                  </a:lnTo>
                  <a:cubicBezTo>
                    <a:pt x="1415604" y="466526"/>
                    <a:pt x="1414086" y="470190"/>
                    <a:pt x="1411385" y="472891"/>
                  </a:cubicBezTo>
                  <a:cubicBezTo>
                    <a:pt x="1408684" y="475593"/>
                    <a:pt x="1405020" y="477110"/>
                    <a:pt x="1401200" y="477110"/>
                  </a:cubicBezTo>
                  <a:lnTo>
                    <a:pt x="14404" y="477110"/>
                  </a:lnTo>
                  <a:cubicBezTo>
                    <a:pt x="6449" y="477110"/>
                    <a:pt x="0" y="470661"/>
                    <a:pt x="0" y="462706"/>
                  </a:cubicBezTo>
                  <a:lnTo>
                    <a:pt x="0" y="14404"/>
                  </a:lnTo>
                  <a:cubicBezTo>
                    <a:pt x="0" y="6449"/>
                    <a:pt x="6449" y="0"/>
                    <a:pt x="1440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-47625"/>
              <a:ext cx="1415604" cy="5247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5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1672033" y="5051461"/>
            <a:ext cx="524581" cy="524581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889F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52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T Hoves Bold"/>
                  <a:ea typeface="TT Hoves Bold"/>
                  <a:cs typeface="TT Hoves Bold"/>
                  <a:sym typeface="TT Hoves Bold"/>
                </a:rPr>
                <a:t>02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4082542" y="3164022"/>
            <a:ext cx="5515486" cy="1243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T Hoves Bold"/>
                <a:ea typeface="TT Hoves Bold"/>
                <a:cs typeface="TT Hoves Bold"/>
                <a:sym typeface="TT Hoves Bold"/>
              </a:rPr>
              <a:t>Подаване на документи за участие в приема на ученици по Наредба № 10 от 01.09.2016г.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389158" y="6170266"/>
            <a:ext cx="5085540" cy="1480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Hoves Bold"/>
                <a:ea typeface="TT Hoves Bold"/>
                <a:cs typeface="TT Hoves Bold"/>
                <a:sym typeface="TT Hoves Bold"/>
              </a:rPr>
              <a:t> Медицинско свидетелство, издадено от общопрактикуващия лекар на ученика</a:t>
            </a:r>
          </a:p>
          <a:p>
            <a:pPr marL="0" marR="0" lvl="0" indent="0" algn="l" defTabSz="914400" rtl="0" eaLnBrk="1" fontAlgn="auto" latinLnBrk="0" hangingPunct="1">
              <a:lnSpc>
                <a:spcPts val="29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4291393" y="4822261"/>
            <a:ext cx="5508195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T Hoves Bold"/>
                <a:ea typeface="TT Hoves Bold"/>
                <a:cs typeface="TT Hoves Bold"/>
                <a:sym typeface="TT Hoves Bold"/>
              </a:rPr>
              <a:t>Заявление за участие в класиране по образец с подредени желания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1335394" y="2304968"/>
            <a:ext cx="3936770" cy="1148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4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Hoves"/>
                <a:ea typeface="TT Hoves"/>
                <a:cs typeface="TT Hoves"/>
                <a:sym typeface="TT Hove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ts val="34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Hoves"/>
                <a:ea typeface="TT Hoves"/>
                <a:cs typeface="TT Hoves"/>
                <a:sym typeface="TT Hoves"/>
              </a:rPr>
              <a:t>   от 08.07. до 10.07.2025 г.</a:t>
            </a: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9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T Hoves"/>
              <a:ea typeface="TT Hoves"/>
              <a:cs typeface="TT Hoves"/>
              <a:sym typeface="TT Hoves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11335394" y="7164649"/>
            <a:ext cx="4655820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4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Hoves"/>
                <a:ea typeface="TT Hoves"/>
                <a:cs typeface="TT Hoves"/>
                <a:sym typeface="TT Hoves"/>
              </a:rPr>
              <a:t>за професионалните гимназии!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196613" y="4467684"/>
            <a:ext cx="5430326" cy="1637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4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kumimoji="0" lang="en-US" sz="2499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Hoves"/>
                <a:ea typeface="TT Hoves"/>
                <a:cs typeface="TT Hoves"/>
                <a:sym typeface="TT Hoves"/>
              </a:rPr>
              <a:t>Подава</a:t>
            </a:r>
            <a:r>
              <a:rPr kumimoji="0" lang="en-US" sz="24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Hoves"/>
                <a:ea typeface="TT Hoves"/>
                <a:cs typeface="TT Hoves"/>
                <a:sym typeface="TT Hoves"/>
              </a:rPr>
              <a:t> се в училището, в </a:t>
            </a:r>
            <a:r>
              <a:rPr kumimoji="0" lang="en-US" sz="2499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Hoves"/>
                <a:ea typeface="TT Hoves"/>
                <a:cs typeface="TT Hoves"/>
                <a:sym typeface="TT Hoves"/>
              </a:rPr>
              <a:t>което</a:t>
            </a:r>
            <a:r>
              <a:rPr kumimoji="0" lang="en-US" sz="24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Hoves"/>
                <a:ea typeface="TT Hoves"/>
                <a:cs typeface="TT Hoves"/>
                <a:sym typeface="TT Hoves"/>
              </a:rPr>
              <a:t> се </a:t>
            </a:r>
            <a:r>
              <a:rPr kumimoji="0" lang="en-US" sz="2499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Hoves"/>
                <a:ea typeface="TT Hoves"/>
                <a:cs typeface="TT Hoves"/>
                <a:sym typeface="TT Hoves"/>
              </a:rPr>
              <a:t>обучава</a:t>
            </a:r>
            <a:r>
              <a:rPr kumimoji="0" lang="en-US" sz="24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Hoves"/>
                <a:ea typeface="TT Hoves"/>
                <a:cs typeface="TT Hoves"/>
                <a:sym typeface="TT Hoves"/>
              </a:rPr>
              <a:t> ученикът</a:t>
            </a:r>
            <a:r>
              <a:rPr kumimoji="0" lang="bg-BG" sz="24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Hoves"/>
                <a:ea typeface="TT Hoves"/>
                <a:cs typeface="TT Hoves"/>
                <a:sym typeface="TT Hoves"/>
              </a:rPr>
              <a:t>/ на </a:t>
            </a:r>
            <a:r>
              <a:rPr kumimoji="0" lang="en-US" sz="24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kumimoji="0" lang="en-US" sz="2499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Hoves"/>
                <a:ea typeface="TT Hoves"/>
                <a:cs typeface="TT Hoves"/>
                <a:sym typeface="TT Hoves"/>
              </a:rPr>
              <a:t>сайта</a:t>
            </a:r>
            <a:r>
              <a:rPr kumimoji="0" lang="en-US" sz="24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Hoves"/>
                <a:ea typeface="TT Hoves"/>
                <a:cs typeface="TT Hoves"/>
                <a:sym typeface="TT Hoves"/>
              </a:rPr>
              <a:t> www.infopriem.mon.bg</a:t>
            </a: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9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T Hoves"/>
              <a:ea typeface="TT Hoves"/>
              <a:cs typeface="TT Hoves"/>
              <a:sym typeface="TT Hoves"/>
            </a:endParaRPr>
          </a:p>
        </p:txBody>
      </p:sp>
      <p:sp>
        <p:nvSpPr>
          <p:cNvPr id="48" name="Freeform 48"/>
          <p:cNvSpPr/>
          <p:nvPr/>
        </p:nvSpPr>
        <p:spPr>
          <a:xfrm>
            <a:off x="9149809" y="3552361"/>
            <a:ext cx="649778" cy="666750"/>
          </a:xfrm>
          <a:custGeom>
            <a:avLst/>
            <a:gdLst/>
            <a:ahLst/>
            <a:cxnLst/>
            <a:rect l="l" t="t" r="r" b="b"/>
            <a:pathLst>
              <a:path w="649778" h="666750">
                <a:moveTo>
                  <a:pt x="0" y="0"/>
                </a:moveTo>
                <a:lnTo>
                  <a:pt x="649779" y="0"/>
                </a:lnTo>
                <a:lnTo>
                  <a:pt x="649779" y="666750"/>
                </a:lnTo>
                <a:lnTo>
                  <a:pt x="0" y="6667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9" name="Freeform 49"/>
          <p:cNvSpPr/>
          <p:nvPr/>
        </p:nvSpPr>
        <p:spPr>
          <a:xfrm>
            <a:off x="10176585" y="4980376"/>
            <a:ext cx="685444" cy="666750"/>
          </a:xfrm>
          <a:custGeom>
            <a:avLst/>
            <a:gdLst/>
            <a:ahLst/>
            <a:cxnLst/>
            <a:rect l="l" t="t" r="r" b="b"/>
            <a:pathLst>
              <a:path w="685444" h="666750">
                <a:moveTo>
                  <a:pt x="0" y="0"/>
                </a:moveTo>
                <a:lnTo>
                  <a:pt x="685444" y="0"/>
                </a:lnTo>
                <a:lnTo>
                  <a:pt x="685444" y="666750"/>
                </a:lnTo>
                <a:lnTo>
                  <a:pt x="0" y="6667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0" name="Freeform 50"/>
          <p:cNvSpPr/>
          <p:nvPr/>
        </p:nvSpPr>
        <p:spPr>
          <a:xfrm>
            <a:off x="9121185" y="6389341"/>
            <a:ext cx="569768" cy="666750"/>
          </a:xfrm>
          <a:custGeom>
            <a:avLst/>
            <a:gdLst/>
            <a:ahLst/>
            <a:cxnLst/>
            <a:rect l="l" t="t" r="r" b="b"/>
            <a:pathLst>
              <a:path w="569768" h="666750">
                <a:moveTo>
                  <a:pt x="0" y="0"/>
                </a:moveTo>
                <a:lnTo>
                  <a:pt x="569768" y="0"/>
                </a:lnTo>
                <a:lnTo>
                  <a:pt x="569768" y="666750"/>
                </a:lnTo>
                <a:lnTo>
                  <a:pt x="0" y="6667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pic>
        <p:nvPicPr>
          <p:cNvPr id="51" name="Картина 50">
            <a:extLst>
              <a:ext uri="{FF2B5EF4-FFF2-40B4-BE49-F238E27FC236}">
                <a16:creationId xmlns:a16="http://schemas.microsoft.com/office/drawing/2014/main" id="{65DB7008-2412-46F4-9F04-D15CC81DE0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78499" y="192509"/>
            <a:ext cx="12333277" cy="154851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8349265" y="-100466"/>
            <a:ext cx="5136158" cy="2258332"/>
          </a:xfrm>
          <a:custGeom>
            <a:avLst/>
            <a:gdLst/>
            <a:ahLst/>
            <a:cxnLst/>
            <a:rect l="l" t="t" r="r" b="b"/>
            <a:pathLst>
              <a:path w="5136158" h="2258332">
                <a:moveTo>
                  <a:pt x="5136158" y="0"/>
                </a:moveTo>
                <a:lnTo>
                  <a:pt x="0" y="0"/>
                </a:lnTo>
                <a:lnTo>
                  <a:pt x="0" y="2258332"/>
                </a:lnTo>
                <a:lnTo>
                  <a:pt x="5136158" y="2258332"/>
                </a:lnTo>
                <a:lnTo>
                  <a:pt x="513615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6092917" y="2198296"/>
            <a:ext cx="5619162" cy="2470706"/>
          </a:xfrm>
          <a:custGeom>
            <a:avLst/>
            <a:gdLst/>
            <a:ahLst/>
            <a:cxnLst/>
            <a:rect l="l" t="t" r="r" b="b"/>
            <a:pathLst>
              <a:path w="5619162" h="2470706">
                <a:moveTo>
                  <a:pt x="5619162" y="0"/>
                </a:moveTo>
                <a:lnTo>
                  <a:pt x="0" y="0"/>
                </a:lnTo>
                <a:lnTo>
                  <a:pt x="0" y="2470706"/>
                </a:lnTo>
                <a:lnTo>
                  <a:pt x="5619162" y="2470706"/>
                </a:lnTo>
                <a:lnTo>
                  <a:pt x="561916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8067725" y="1066817"/>
            <a:ext cx="139917" cy="13991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98445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1" name="AutoShape 11"/>
          <p:cNvSpPr/>
          <p:nvPr/>
        </p:nvSpPr>
        <p:spPr>
          <a:xfrm flipV="1">
            <a:off x="4763066" y="1136776"/>
            <a:ext cx="3304659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2" name="Group 12"/>
          <p:cNvGrpSpPr/>
          <p:nvPr/>
        </p:nvGrpSpPr>
        <p:grpSpPr>
          <a:xfrm>
            <a:off x="541179" y="586435"/>
            <a:ext cx="4176704" cy="4935248"/>
            <a:chOff x="0" y="0"/>
            <a:chExt cx="1100037" cy="129981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00037" cy="1299819"/>
            </a:xfrm>
            <a:custGeom>
              <a:avLst/>
              <a:gdLst/>
              <a:ahLst/>
              <a:cxnLst/>
              <a:rect l="l" t="t" r="r" b="b"/>
              <a:pathLst>
                <a:path w="1100037" h="1299819">
                  <a:moveTo>
                    <a:pt x="94533" y="0"/>
                  </a:moveTo>
                  <a:lnTo>
                    <a:pt x="1005504" y="0"/>
                  </a:lnTo>
                  <a:cubicBezTo>
                    <a:pt x="1030576" y="0"/>
                    <a:pt x="1054621" y="9960"/>
                    <a:pt x="1072349" y="27688"/>
                  </a:cubicBezTo>
                  <a:cubicBezTo>
                    <a:pt x="1090077" y="45417"/>
                    <a:pt x="1100037" y="69462"/>
                    <a:pt x="1100037" y="94533"/>
                  </a:cubicBezTo>
                  <a:lnTo>
                    <a:pt x="1100037" y="1205285"/>
                  </a:lnTo>
                  <a:cubicBezTo>
                    <a:pt x="1100037" y="1230357"/>
                    <a:pt x="1090077" y="1254402"/>
                    <a:pt x="1072349" y="1272130"/>
                  </a:cubicBezTo>
                  <a:cubicBezTo>
                    <a:pt x="1054621" y="1289859"/>
                    <a:pt x="1030576" y="1299819"/>
                    <a:pt x="1005504" y="1299819"/>
                  </a:cubicBezTo>
                  <a:lnTo>
                    <a:pt x="94533" y="1299819"/>
                  </a:lnTo>
                  <a:cubicBezTo>
                    <a:pt x="69462" y="1299819"/>
                    <a:pt x="45417" y="1289859"/>
                    <a:pt x="27688" y="1272130"/>
                  </a:cubicBezTo>
                  <a:cubicBezTo>
                    <a:pt x="9960" y="1254402"/>
                    <a:pt x="0" y="1230357"/>
                    <a:pt x="0" y="1205285"/>
                  </a:cubicBezTo>
                  <a:lnTo>
                    <a:pt x="0" y="94533"/>
                  </a:lnTo>
                  <a:cubicBezTo>
                    <a:pt x="0" y="69462"/>
                    <a:pt x="9960" y="45417"/>
                    <a:pt x="27688" y="27688"/>
                  </a:cubicBezTo>
                  <a:cubicBezTo>
                    <a:pt x="45417" y="9960"/>
                    <a:pt x="69462" y="0"/>
                    <a:pt x="94533" y="0"/>
                  </a:cubicBezTo>
                  <a:close/>
                </a:path>
              </a:pathLst>
            </a:custGeom>
            <a:solidFill>
              <a:srgbClr val="ADE466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28575"/>
              <a:ext cx="1100037" cy="12712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61249" y="2780576"/>
            <a:ext cx="3336563" cy="563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20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Класиране: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303768" y="385889"/>
            <a:ext cx="3923583" cy="1587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9"/>
              </a:lnSpc>
            </a:pPr>
            <a:r>
              <a:rPr lang="en-US" sz="2499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Класирането се извършва централизирано в три етапа. </a:t>
            </a:r>
          </a:p>
          <a:p>
            <a:pPr algn="ctr">
              <a:lnSpc>
                <a:spcPts val="2499"/>
              </a:lnSpc>
            </a:pPr>
            <a:endParaRPr lang="en-US" sz="2499" b="1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314539" y="2819671"/>
            <a:ext cx="3602805" cy="1546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400" b="1" dirty="0">
                <a:solidFill>
                  <a:srgbClr val="004259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Всеки</a:t>
            </a:r>
            <a:r>
              <a:rPr lang="en-US" sz="24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ученик се </a:t>
            </a:r>
            <a:r>
              <a:rPr lang="en-US" sz="24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класира</a:t>
            </a:r>
            <a:r>
              <a:rPr lang="en-US" sz="24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само</a:t>
            </a:r>
            <a:r>
              <a:rPr lang="en-US" sz="24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по </a:t>
            </a:r>
            <a:r>
              <a:rPr lang="en-US" sz="24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едно</a:t>
            </a:r>
            <a:r>
              <a:rPr lang="en-US" sz="24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желание</a:t>
            </a:r>
            <a:r>
              <a:rPr lang="en-US" sz="24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за </a:t>
            </a:r>
            <a:r>
              <a:rPr lang="en-US" sz="24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всеки</a:t>
            </a:r>
            <a:r>
              <a:rPr lang="en-US" sz="24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етап на класиране.</a:t>
            </a:r>
          </a:p>
          <a:p>
            <a:pPr algn="ctr">
              <a:lnSpc>
                <a:spcPts val="2400"/>
              </a:lnSpc>
            </a:pPr>
            <a:endParaRPr lang="en-US" sz="2400" b="1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19" name="Freeform 19"/>
          <p:cNvSpPr/>
          <p:nvPr/>
        </p:nvSpPr>
        <p:spPr>
          <a:xfrm flipH="1">
            <a:off x="15383003" y="0"/>
            <a:ext cx="2904997" cy="1728925"/>
          </a:xfrm>
          <a:custGeom>
            <a:avLst/>
            <a:gdLst/>
            <a:ahLst/>
            <a:cxnLst/>
            <a:rect l="l" t="t" r="r" b="b"/>
            <a:pathLst>
              <a:path w="2904997" h="1728925">
                <a:moveTo>
                  <a:pt x="2904997" y="0"/>
                </a:moveTo>
                <a:lnTo>
                  <a:pt x="0" y="0"/>
                </a:lnTo>
                <a:lnTo>
                  <a:pt x="0" y="1728925"/>
                </a:lnTo>
                <a:lnTo>
                  <a:pt x="2904997" y="1728925"/>
                </a:lnTo>
                <a:lnTo>
                  <a:pt x="290499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flipH="1">
            <a:off x="0" y="8543543"/>
            <a:ext cx="2846243" cy="1733621"/>
          </a:xfrm>
          <a:custGeom>
            <a:avLst/>
            <a:gdLst/>
            <a:ahLst/>
            <a:cxnLst/>
            <a:rect l="l" t="t" r="r" b="b"/>
            <a:pathLst>
              <a:path w="2846243" h="1733621">
                <a:moveTo>
                  <a:pt x="2846243" y="0"/>
                </a:moveTo>
                <a:lnTo>
                  <a:pt x="0" y="0"/>
                </a:lnTo>
                <a:lnTo>
                  <a:pt x="0" y="1733620"/>
                </a:lnTo>
                <a:lnTo>
                  <a:pt x="2846243" y="1733620"/>
                </a:lnTo>
                <a:lnTo>
                  <a:pt x="284624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flipH="1">
            <a:off x="12457223" y="2146810"/>
            <a:ext cx="5289598" cy="2325799"/>
          </a:xfrm>
          <a:custGeom>
            <a:avLst/>
            <a:gdLst/>
            <a:ahLst/>
            <a:cxnLst/>
            <a:rect l="l" t="t" r="r" b="b"/>
            <a:pathLst>
              <a:path w="5289598" h="2325799">
                <a:moveTo>
                  <a:pt x="5289599" y="0"/>
                </a:moveTo>
                <a:lnTo>
                  <a:pt x="0" y="0"/>
                </a:lnTo>
                <a:lnTo>
                  <a:pt x="0" y="2325799"/>
                </a:lnTo>
                <a:lnTo>
                  <a:pt x="5289599" y="2325799"/>
                </a:lnTo>
                <a:lnTo>
                  <a:pt x="528959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3716024" y="2769411"/>
            <a:ext cx="4208026" cy="1358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21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След </a:t>
            </a:r>
            <a:r>
              <a:rPr lang="en-US" sz="21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всеки</a:t>
            </a:r>
            <a:r>
              <a:rPr lang="en-US" sz="21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етап на класиране ученикът, който се е </a:t>
            </a:r>
            <a:r>
              <a:rPr lang="en-US" sz="21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записал</a:t>
            </a:r>
            <a:r>
              <a:rPr lang="en-US" sz="21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и след </a:t>
            </a:r>
            <a:r>
              <a:rPr lang="en-US" sz="21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това</a:t>
            </a:r>
            <a:r>
              <a:rPr lang="en-US" sz="21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е </a:t>
            </a:r>
            <a:r>
              <a:rPr lang="en-US" sz="21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изтеглил</a:t>
            </a:r>
            <a:r>
              <a:rPr lang="en-US" sz="21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документите</a:t>
            </a:r>
            <a:r>
              <a:rPr lang="en-US" sz="21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си не </a:t>
            </a:r>
            <a:r>
              <a:rPr lang="en-US" sz="21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запазва</a:t>
            </a:r>
            <a:r>
              <a:rPr lang="en-US" sz="21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мястото</a:t>
            </a:r>
            <a:r>
              <a:rPr lang="en-US" sz="21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си</a:t>
            </a:r>
          </a:p>
        </p:txBody>
      </p:sp>
      <p:sp>
        <p:nvSpPr>
          <p:cNvPr id="23" name="Freeform 23"/>
          <p:cNvSpPr/>
          <p:nvPr/>
        </p:nvSpPr>
        <p:spPr>
          <a:xfrm flipH="1">
            <a:off x="6415395" y="5202516"/>
            <a:ext cx="5136158" cy="2258332"/>
          </a:xfrm>
          <a:custGeom>
            <a:avLst/>
            <a:gdLst/>
            <a:ahLst/>
            <a:cxnLst/>
            <a:rect l="l" t="t" r="r" b="b"/>
            <a:pathLst>
              <a:path w="5136158" h="2258332">
                <a:moveTo>
                  <a:pt x="5136158" y="0"/>
                </a:moveTo>
                <a:lnTo>
                  <a:pt x="0" y="0"/>
                </a:lnTo>
                <a:lnTo>
                  <a:pt x="0" y="2258332"/>
                </a:lnTo>
                <a:lnTo>
                  <a:pt x="5136158" y="2258332"/>
                </a:lnTo>
                <a:lnTo>
                  <a:pt x="513615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7113012" y="5814549"/>
            <a:ext cx="4381512" cy="1242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4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Класирането</a:t>
            </a:r>
            <a:r>
              <a:rPr lang="en-US" sz="24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става</a:t>
            </a:r>
            <a:r>
              <a:rPr lang="en-US" sz="24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по </a:t>
            </a:r>
            <a:r>
              <a:rPr lang="en-US" sz="24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бал</a:t>
            </a:r>
            <a:r>
              <a:rPr lang="en-US" sz="24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, който за </a:t>
            </a:r>
            <a:r>
              <a:rPr lang="en-US" sz="24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всяко</a:t>
            </a:r>
            <a:r>
              <a:rPr lang="en-US" sz="24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училище се определя по </a:t>
            </a:r>
            <a:r>
              <a:rPr lang="en-US" sz="24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различен</a:t>
            </a:r>
            <a:r>
              <a:rPr lang="en-US" sz="24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начин</a:t>
            </a:r>
            <a:r>
              <a:rPr lang="en-US" sz="24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.</a:t>
            </a:r>
          </a:p>
        </p:txBody>
      </p:sp>
      <p:sp>
        <p:nvSpPr>
          <p:cNvPr id="25" name="Freeform 25"/>
          <p:cNvSpPr/>
          <p:nvPr/>
        </p:nvSpPr>
        <p:spPr>
          <a:xfrm flipH="1">
            <a:off x="12590068" y="5239776"/>
            <a:ext cx="5136158" cy="2258332"/>
          </a:xfrm>
          <a:custGeom>
            <a:avLst/>
            <a:gdLst/>
            <a:ahLst/>
            <a:cxnLst/>
            <a:rect l="l" t="t" r="r" b="b"/>
            <a:pathLst>
              <a:path w="5136158" h="2258332">
                <a:moveTo>
                  <a:pt x="5136158" y="0"/>
                </a:moveTo>
                <a:lnTo>
                  <a:pt x="0" y="0"/>
                </a:lnTo>
                <a:lnTo>
                  <a:pt x="0" y="2258332"/>
                </a:lnTo>
                <a:lnTo>
                  <a:pt x="5136158" y="2258332"/>
                </a:lnTo>
                <a:lnTo>
                  <a:pt x="513615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3716024" y="5981700"/>
            <a:ext cx="3505658" cy="1242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4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Над</a:t>
            </a:r>
            <a:r>
              <a:rPr lang="en-US" sz="24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приема</a:t>
            </a:r>
            <a:r>
              <a:rPr lang="en-US" sz="24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се </a:t>
            </a:r>
            <a:r>
              <a:rPr lang="en-US" sz="24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приемат</a:t>
            </a:r>
            <a:r>
              <a:rPr lang="en-US" sz="24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и </a:t>
            </a:r>
            <a:r>
              <a:rPr lang="en-US" sz="24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близнаци</a:t>
            </a:r>
            <a:r>
              <a:rPr lang="en-US" sz="24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– в </a:t>
            </a:r>
            <a:r>
              <a:rPr lang="en-US" sz="24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същата</a:t>
            </a:r>
            <a:r>
              <a:rPr lang="en-US" sz="24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паралелка</a:t>
            </a:r>
            <a:r>
              <a:rPr lang="en-US" sz="24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1314" y="1467549"/>
            <a:ext cx="6487386" cy="1614426"/>
            <a:chOff x="0" y="0"/>
            <a:chExt cx="1708612" cy="425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08612" cy="425199"/>
            </a:xfrm>
            <a:custGeom>
              <a:avLst/>
              <a:gdLst/>
              <a:ahLst/>
              <a:cxnLst/>
              <a:rect l="l" t="t" r="r" b="b"/>
              <a:pathLst>
                <a:path w="1708612" h="425199">
                  <a:moveTo>
                    <a:pt x="68023" y="0"/>
                  </a:moveTo>
                  <a:lnTo>
                    <a:pt x="1640589" y="0"/>
                  </a:lnTo>
                  <a:cubicBezTo>
                    <a:pt x="1678157" y="0"/>
                    <a:pt x="1708612" y="30455"/>
                    <a:pt x="1708612" y="68023"/>
                  </a:cubicBezTo>
                  <a:lnTo>
                    <a:pt x="1708612" y="357176"/>
                  </a:lnTo>
                  <a:cubicBezTo>
                    <a:pt x="1708612" y="394744"/>
                    <a:pt x="1678157" y="425199"/>
                    <a:pt x="1640589" y="425199"/>
                  </a:cubicBezTo>
                  <a:lnTo>
                    <a:pt x="68023" y="425199"/>
                  </a:lnTo>
                  <a:cubicBezTo>
                    <a:pt x="30455" y="425199"/>
                    <a:pt x="0" y="394744"/>
                    <a:pt x="0" y="357176"/>
                  </a:cubicBezTo>
                  <a:lnTo>
                    <a:pt x="0" y="68023"/>
                  </a:lnTo>
                  <a:cubicBezTo>
                    <a:pt x="0" y="30455"/>
                    <a:pt x="30455" y="0"/>
                    <a:pt x="68023" y="0"/>
                  </a:cubicBezTo>
                  <a:close/>
                </a:path>
              </a:pathLst>
            </a:custGeom>
            <a:solidFill>
              <a:srgbClr val="EAE0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708612" cy="482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47551" y="1664765"/>
            <a:ext cx="6487386" cy="1614426"/>
            <a:chOff x="0" y="0"/>
            <a:chExt cx="1708612" cy="4251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08612" cy="425199"/>
            </a:xfrm>
            <a:custGeom>
              <a:avLst/>
              <a:gdLst/>
              <a:ahLst/>
              <a:cxnLst/>
              <a:rect l="l" t="t" r="r" b="b"/>
              <a:pathLst>
                <a:path w="1708612" h="425199">
                  <a:moveTo>
                    <a:pt x="68023" y="0"/>
                  </a:moveTo>
                  <a:lnTo>
                    <a:pt x="1640589" y="0"/>
                  </a:lnTo>
                  <a:cubicBezTo>
                    <a:pt x="1678157" y="0"/>
                    <a:pt x="1708612" y="30455"/>
                    <a:pt x="1708612" y="68023"/>
                  </a:cubicBezTo>
                  <a:lnTo>
                    <a:pt x="1708612" y="357176"/>
                  </a:lnTo>
                  <a:cubicBezTo>
                    <a:pt x="1708612" y="394744"/>
                    <a:pt x="1678157" y="425199"/>
                    <a:pt x="1640589" y="425199"/>
                  </a:cubicBezTo>
                  <a:lnTo>
                    <a:pt x="68023" y="425199"/>
                  </a:lnTo>
                  <a:cubicBezTo>
                    <a:pt x="30455" y="425199"/>
                    <a:pt x="0" y="394744"/>
                    <a:pt x="0" y="357176"/>
                  </a:cubicBezTo>
                  <a:lnTo>
                    <a:pt x="0" y="68023"/>
                  </a:lnTo>
                  <a:cubicBezTo>
                    <a:pt x="0" y="30455"/>
                    <a:pt x="30455" y="0"/>
                    <a:pt x="68023" y="0"/>
                  </a:cubicBezTo>
                  <a:close/>
                </a:path>
              </a:pathLst>
            </a:custGeom>
            <a:solidFill>
              <a:srgbClr val="FFBEC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708612" cy="482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18301" y="1744868"/>
            <a:ext cx="1795570" cy="1059788"/>
            <a:chOff x="0" y="0"/>
            <a:chExt cx="921211" cy="543720"/>
          </a:xfrm>
        </p:grpSpPr>
        <p:sp>
          <p:nvSpPr>
            <p:cNvPr id="9" name="Freeform 9"/>
            <p:cNvSpPr/>
            <p:nvPr/>
          </p:nvSpPr>
          <p:spPr>
            <a:xfrm>
              <a:off x="25817" y="0"/>
              <a:ext cx="878194" cy="543720"/>
            </a:xfrm>
            <a:custGeom>
              <a:avLst/>
              <a:gdLst/>
              <a:ahLst/>
              <a:cxnLst/>
              <a:rect l="l" t="t" r="r" b="b"/>
              <a:pathLst>
                <a:path w="878194" h="543720">
                  <a:moveTo>
                    <a:pt x="25923" y="0"/>
                  </a:moveTo>
                  <a:lnTo>
                    <a:pt x="640454" y="0"/>
                  </a:lnTo>
                  <a:cubicBezTo>
                    <a:pt x="673018" y="0"/>
                    <a:pt x="703674" y="15360"/>
                    <a:pt x="723170" y="41443"/>
                  </a:cubicBezTo>
                  <a:lnTo>
                    <a:pt x="864418" y="230417"/>
                  </a:lnTo>
                  <a:cubicBezTo>
                    <a:pt x="882786" y="254993"/>
                    <a:pt x="882786" y="288728"/>
                    <a:pt x="864418" y="313303"/>
                  </a:cubicBezTo>
                  <a:lnTo>
                    <a:pt x="723170" y="502278"/>
                  </a:lnTo>
                  <a:cubicBezTo>
                    <a:pt x="703674" y="528361"/>
                    <a:pt x="673018" y="543720"/>
                    <a:pt x="640454" y="543720"/>
                  </a:cubicBezTo>
                  <a:lnTo>
                    <a:pt x="25923" y="543720"/>
                  </a:lnTo>
                  <a:cubicBezTo>
                    <a:pt x="16112" y="543720"/>
                    <a:pt x="7141" y="538181"/>
                    <a:pt x="2746" y="529409"/>
                  </a:cubicBezTo>
                  <a:cubicBezTo>
                    <a:pt x="-1649" y="520638"/>
                    <a:pt x="-715" y="510136"/>
                    <a:pt x="5159" y="502278"/>
                  </a:cubicBezTo>
                  <a:lnTo>
                    <a:pt x="146407" y="313303"/>
                  </a:lnTo>
                  <a:cubicBezTo>
                    <a:pt x="164776" y="288728"/>
                    <a:pt x="164776" y="254993"/>
                    <a:pt x="146407" y="230417"/>
                  </a:cubicBezTo>
                  <a:lnTo>
                    <a:pt x="5159" y="41443"/>
                  </a:lnTo>
                  <a:cubicBezTo>
                    <a:pt x="-715" y="33584"/>
                    <a:pt x="-1649" y="23083"/>
                    <a:pt x="2746" y="14311"/>
                  </a:cubicBezTo>
                  <a:cubicBezTo>
                    <a:pt x="7141" y="5539"/>
                    <a:pt x="16112" y="0"/>
                    <a:pt x="25923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77800" y="-57150"/>
              <a:ext cx="667211" cy="600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727271" y="1928214"/>
            <a:ext cx="1795570" cy="1059788"/>
            <a:chOff x="0" y="0"/>
            <a:chExt cx="921211" cy="543720"/>
          </a:xfrm>
        </p:grpSpPr>
        <p:sp>
          <p:nvSpPr>
            <p:cNvPr id="12" name="Freeform 12"/>
            <p:cNvSpPr/>
            <p:nvPr/>
          </p:nvSpPr>
          <p:spPr>
            <a:xfrm>
              <a:off x="25817" y="0"/>
              <a:ext cx="878194" cy="543720"/>
            </a:xfrm>
            <a:custGeom>
              <a:avLst/>
              <a:gdLst/>
              <a:ahLst/>
              <a:cxnLst/>
              <a:rect l="l" t="t" r="r" b="b"/>
              <a:pathLst>
                <a:path w="878194" h="543720">
                  <a:moveTo>
                    <a:pt x="25923" y="0"/>
                  </a:moveTo>
                  <a:lnTo>
                    <a:pt x="640454" y="0"/>
                  </a:lnTo>
                  <a:cubicBezTo>
                    <a:pt x="673018" y="0"/>
                    <a:pt x="703674" y="15360"/>
                    <a:pt x="723170" y="41443"/>
                  </a:cubicBezTo>
                  <a:lnTo>
                    <a:pt x="864418" y="230417"/>
                  </a:lnTo>
                  <a:cubicBezTo>
                    <a:pt x="882786" y="254993"/>
                    <a:pt x="882786" y="288728"/>
                    <a:pt x="864418" y="313303"/>
                  </a:cubicBezTo>
                  <a:lnTo>
                    <a:pt x="723170" y="502278"/>
                  </a:lnTo>
                  <a:cubicBezTo>
                    <a:pt x="703674" y="528361"/>
                    <a:pt x="673018" y="543720"/>
                    <a:pt x="640454" y="543720"/>
                  </a:cubicBezTo>
                  <a:lnTo>
                    <a:pt x="25923" y="543720"/>
                  </a:lnTo>
                  <a:cubicBezTo>
                    <a:pt x="16112" y="543720"/>
                    <a:pt x="7141" y="538181"/>
                    <a:pt x="2746" y="529409"/>
                  </a:cubicBezTo>
                  <a:cubicBezTo>
                    <a:pt x="-1649" y="520638"/>
                    <a:pt x="-715" y="510136"/>
                    <a:pt x="5159" y="502278"/>
                  </a:cubicBezTo>
                  <a:lnTo>
                    <a:pt x="146407" y="313303"/>
                  </a:lnTo>
                  <a:cubicBezTo>
                    <a:pt x="164776" y="288728"/>
                    <a:pt x="164776" y="254993"/>
                    <a:pt x="146407" y="230417"/>
                  </a:cubicBezTo>
                  <a:lnTo>
                    <a:pt x="5159" y="41443"/>
                  </a:lnTo>
                  <a:cubicBezTo>
                    <a:pt x="-715" y="33584"/>
                    <a:pt x="-1649" y="23083"/>
                    <a:pt x="2746" y="14311"/>
                  </a:cubicBezTo>
                  <a:cubicBezTo>
                    <a:pt x="7141" y="5539"/>
                    <a:pt x="16112" y="0"/>
                    <a:pt x="25923" y="0"/>
                  </a:cubicBezTo>
                  <a:close/>
                </a:path>
              </a:pathLst>
            </a:custGeom>
            <a:solidFill>
              <a:srgbClr val="E46671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77800" y="-57150"/>
              <a:ext cx="667211" cy="600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153809" y="1813914"/>
            <a:ext cx="724554" cy="807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</a:pPr>
            <a:r>
              <a:rPr lang="en-US" sz="4587" b="1" spc="192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334274" y="2092138"/>
            <a:ext cx="925026" cy="808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  <a:spcBef>
                <a:spcPct val="0"/>
              </a:spcBef>
            </a:pPr>
            <a:r>
              <a:rPr lang="en-US" sz="4587" b="1" u="none" strike="noStrike" spc="192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02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5136653" y="3365964"/>
            <a:ext cx="6487386" cy="1614426"/>
            <a:chOff x="0" y="0"/>
            <a:chExt cx="1708612" cy="42519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708612" cy="425199"/>
            </a:xfrm>
            <a:custGeom>
              <a:avLst/>
              <a:gdLst/>
              <a:ahLst/>
              <a:cxnLst/>
              <a:rect l="l" t="t" r="r" b="b"/>
              <a:pathLst>
                <a:path w="1708612" h="425199">
                  <a:moveTo>
                    <a:pt x="68023" y="0"/>
                  </a:moveTo>
                  <a:lnTo>
                    <a:pt x="1640589" y="0"/>
                  </a:lnTo>
                  <a:cubicBezTo>
                    <a:pt x="1678157" y="0"/>
                    <a:pt x="1708612" y="30455"/>
                    <a:pt x="1708612" y="68023"/>
                  </a:cubicBezTo>
                  <a:lnTo>
                    <a:pt x="1708612" y="357176"/>
                  </a:lnTo>
                  <a:cubicBezTo>
                    <a:pt x="1708612" y="394744"/>
                    <a:pt x="1678157" y="425199"/>
                    <a:pt x="1640589" y="425199"/>
                  </a:cubicBezTo>
                  <a:lnTo>
                    <a:pt x="68023" y="425199"/>
                  </a:lnTo>
                  <a:cubicBezTo>
                    <a:pt x="30455" y="425199"/>
                    <a:pt x="0" y="394744"/>
                    <a:pt x="0" y="357176"/>
                  </a:cubicBezTo>
                  <a:lnTo>
                    <a:pt x="0" y="68023"/>
                  </a:lnTo>
                  <a:cubicBezTo>
                    <a:pt x="0" y="30455"/>
                    <a:pt x="30455" y="0"/>
                    <a:pt x="68023" y="0"/>
                  </a:cubicBezTo>
                  <a:close/>
                </a:path>
              </a:pathLst>
            </a:custGeom>
            <a:solidFill>
              <a:srgbClr val="B5EBEF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1708612" cy="482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28700" y="7925799"/>
            <a:ext cx="6487386" cy="1614426"/>
            <a:chOff x="0" y="0"/>
            <a:chExt cx="1708612" cy="42519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08612" cy="425199"/>
            </a:xfrm>
            <a:custGeom>
              <a:avLst/>
              <a:gdLst/>
              <a:ahLst/>
              <a:cxnLst/>
              <a:rect l="l" t="t" r="r" b="b"/>
              <a:pathLst>
                <a:path w="1708612" h="425199">
                  <a:moveTo>
                    <a:pt x="68023" y="0"/>
                  </a:moveTo>
                  <a:lnTo>
                    <a:pt x="1640589" y="0"/>
                  </a:lnTo>
                  <a:cubicBezTo>
                    <a:pt x="1678157" y="0"/>
                    <a:pt x="1708612" y="30455"/>
                    <a:pt x="1708612" y="68023"/>
                  </a:cubicBezTo>
                  <a:lnTo>
                    <a:pt x="1708612" y="357176"/>
                  </a:lnTo>
                  <a:cubicBezTo>
                    <a:pt x="1708612" y="394744"/>
                    <a:pt x="1678157" y="425199"/>
                    <a:pt x="1640589" y="425199"/>
                  </a:cubicBezTo>
                  <a:lnTo>
                    <a:pt x="68023" y="425199"/>
                  </a:lnTo>
                  <a:cubicBezTo>
                    <a:pt x="30455" y="425199"/>
                    <a:pt x="0" y="394744"/>
                    <a:pt x="0" y="357176"/>
                  </a:cubicBezTo>
                  <a:lnTo>
                    <a:pt x="0" y="68023"/>
                  </a:lnTo>
                  <a:cubicBezTo>
                    <a:pt x="0" y="30455"/>
                    <a:pt x="30455" y="0"/>
                    <a:pt x="68023" y="0"/>
                  </a:cubicBezTo>
                  <a:close/>
                </a:path>
              </a:pathLst>
            </a:custGeom>
            <a:solidFill>
              <a:srgbClr val="FFE8A3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708612" cy="482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914874" y="3735853"/>
            <a:ext cx="1795570" cy="1059788"/>
            <a:chOff x="0" y="0"/>
            <a:chExt cx="921211" cy="543720"/>
          </a:xfrm>
        </p:grpSpPr>
        <p:sp>
          <p:nvSpPr>
            <p:cNvPr id="23" name="Freeform 23"/>
            <p:cNvSpPr/>
            <p:nvPr/>
          </p:nvSpPr>
          <p:spPr>
            <a:xfrm>
              <a:off x="25817" y="0"/>
              <a:ext cx="878194" cy="543720"/>
            </a:xfrm>
            <a:custGeom>
              <a:avLst/>
              <a:gdLst/>
              <a:ahLst/>
              <a:cxnLst/>
              <a:rect l="l" t="t" r="r" b="b"/>
              <a:pathLst>
                <a:path w="878194" h="543720">
                  <a:moveTo>
                    <a:pt x="25923" y="0"/>
                  </a:moveTo>
                  <a:lnTo>
                    <a:pt x="640454" y="0"/>
                  </a:lnTo>
                  <a:cubicBezTo>
                    <a:pt x="673018" y="0"/>
                    <a:pt x="703674" y="15360"/>
                    <a:pt x="723170" y="41443"/>
                  </a:cubicBezTo>
                  <a:lnTo>
                    <a:pt x="864418" y="230417"/>
                  </a:lnTo>
                  <a:cubicBezTo>
                    <a:pt x="882786" y="254993"/>
                    <a:pt x="882786" y="288728"/>
                    <a:pt x="864418" y="313303"/>
                  </a:cubicBezTo>
                  <a:lnTo>
                    <a:pt x="723170" y="502278"/>
                  </a:lnTo>
                  <a:cubicBezTo>
                    <a:pt x="703674" y="528361"/>
                    <a:pt x="673018" y="543720"/>
                    <a:pt x="640454" y="543720"/>
                  </a:cubicBezTo>
                  <a:lnTo>
                    <a:pt x="25923" y="543720"/>
                  </a:lnTo>
                  <a:cubicBezTo>
                    <a:pt x="16112" y="543720"/>
                    <a:pt x="7141" y="538181"/>
                    <a:pt x="2746" y="529409"/>
                  </a:cubicBezTo>
                  <a:cubicBezTo>
                    <a:pt x="-1649" y="520638"/>
                    <a:pt x="-715" y="510136"/>
                    <a:pt x="5159" y="502278"/>
                  </a:cubicBezTo>
                  <a:lnTo>
                    <a:pt x="146407" y="313303"/>
                  </a:lnTo>
                  <a:cubicBezTo>
                    <a:pt x="164776" y="288728"/>
                    <a:pt x="164776" y="254993"/>
                    <a:pt x="146407" y="230417"/>
                  </a:cubicBezTo>
                  <a:lnTo>
                    <a:pt x="5159" y="41443"/>
                  </a:lnTo>
                  <a:cubicBezTo>
                    <a:pt x="-715" y="33584"/>
                    <a:pt x="-1649" y="23083"/>
                    <a:pt x="2746" y="14311"/>
                  </a:cubicBezTo>
                  <a:cubicBezTo>
                    <a:pt x="7141" y="5539"/>
                    <a:pt x="16112" y="0"/>
                    <a:pt x="25923" y="0"/>
                  </a:cubicBezTo>
                  <a:close/>
                </a:path>
              </a:pathLst>
            </a:custGeom>
            <a:solidFill>
              <a:srgbClr val="38AEB6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177800" y="-57150"/>
              <a:ext cx="667211" cy="600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1413058" y="3892821"/>
            <a:ext cx="925026" cy="808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  <a:spcBef>
                <a:spcPct val="0"/>
              </a:spcBef>
            </a:pPr>
            <a:r>
              <a:rPr lang="en-US" sz="4587" b="1" u="none" strike="noStrike" spc="192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03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6512647" y="8203118"/>
            <a:ext cx="1795570" cy="1059788"/>
            <a:chOff x="0" y="0"/>
            <a:chExt cx="921211" cy="543720"/>
          </a:xfrm>
        </p:grpSpPr>
        <p:sp>
          <p:nvSpPr>
            <p:cNvPr id="27" name="Freeform 27"/>
            <p:cNvSpPr/>
            <p:nvPr/>
          </p:nvSpPr>
          <p:spPr>
            <a:xfrm>
              <a:off x="25817" y="0"/>
              <a:ext cx="878194" cy="543720"/>
            </a:xfrm>
            <a:custGeom>
              <a:avLst/>
              <a:gdLst/>
              <a:ahLst/>
              <a:cxnLst/>
              <a:rect l="l" t="t" r="r" b="b"/>
              <a:pathLst>
                <a:path w="878194" h="543720">
                  <a:moveTo>
                    <a:pt x="25923" y="0"/>
                  </a:moveTo>
                  <a:lnTo>
                    <a:pt x="640454" y="0"/>
                  </a:lnTo>
                  <a:cubicBezTo>
                    <a:pt x="673018" y="0"/>
                    <a:pt x="703674" y="15360"/>
                    <a:pt x="723170" y="41443"/>
                  </a:cubicBezTo>
                  <a:lnTo>
                    <a:pt x="864418" y="230417"/>
                  </a:lnTo>
                  <a:cubicBezTo>
                    <a:pt x="882786" y="254993"/>
                    <a:pt x="882786" y="288728"/>
                    <a:pt x="864418" y="313303"/>
                  </a:cubicBezTo>
                  <a:lnTo>
                    <a:pt x="723170" y="502278"/>
                  </a:lnTo>
                  <a:cubicBezTo>
                    <a:pt x="703674" y="528361"/>
                    <a:pt x="673018" y="543720"/>
                    <a:pt x="640454" y="543720"/>
                  </a:cubicBezTo>
                  <a:lnTo>
                    <a:pt x="25923" y="543720"/>
                  </a:lnTo>
                  <a:cubicBezTo>
                    <a:pt x="16112" y="543720"/>
                    <a:pt x="7141" y="538181"/>
                    <a:pt x="2746" y="529409"/>
                  </a:cubicBezTo>
                  <a:cubicBezTo>
                    <a:pt x="-1649" y="520638"/>
                    <a:pt x="-715" y="510136"/>
                    <a:pt x="5159" y="502278"/>
                  </a:cubicBezTo>
                  <a:lnTo>
                    <a:pt x="146407" y="313303"/>
                  </a:lnTo>
                  <a:cubicBezTo>
                    <a:pt x="164776" y="288728"/>
                    <a:pt x="164776" y="254993"/>
                    <a:pt x="146407" y="230417"/>
                  </a:cubicBezTo>
                  <a:lnTo>
                    <a:pt x="5159" y="41443"/>
                  </a:lnTo>
                  <a:cubicBezTo>
                    <a:pt x="-715" y="33584"/>
                    <a:pt x="-1649" y="23083"/>
                    <a:pt x="2746" y="14311"/>
                  </a:cubicBezTo>
                  <a:cubicBezTo>
                    <a:pt x="7141" y="5539"/>
                    <a:pt x="16112" y="0"/>
                    <a:pt x="25923" y="0"/>
                  </a:cubicBezTo>
                  <a:close/>
                </a:path>
              </a:pathLst>
            </a:custGeom>
            <a:solidFill>
              <a:srgbClr val="DDA707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177800" y="-57150"/>
              <a:ext cx="667211" cy="600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6953337" y="8287913"/>
            <a:ext cx="904789" cy="808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  <a:spcBef>
                <a:spcPct val="0"/>
              </a:spcBef>
            </a:pPr>
            <a:r>
              <a:rPr lang="en-US" sz="4587" b="1" u="none" strike="noStrike" spc="192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04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51372" y="1687718"/>
            <a:ext cx="6301965" cy="1449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 Обявяване на първи етап на класиране – до 14 юли вкл.</a:t>
            </a:r>
          </a:p>
          <a:p>
            <a:pPr marL="0" lvl="0" indent="0" algn="l">
              <a:lnSpc>
                <a:spcPts val="4700"/>
              </a:lnSpc>
              <a:spcBef>
                <a:spcPct val="0"/>
              </a:spcBef>
            </a:pPr>
            <a:endParaRPr lang="en-US" sz="2499" b="1">
              <a:solidFill>
                <a:srgbClr val="1C1C1A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9913815" y="1607615"/>
            <a:ext cx="5954857" cy="174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Записване на приетите ученици /подаване на заявление за второ класиране 15-17 юли в училището, в което са приети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53809" y="674435"/>
            <a:ext cx="7046045" cy="793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29"/>
              </a:lnSpc>
            </a:pPr>
            <a:r>
              <a:rPr lang="en-US" sz="5499" b="1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Първо класиране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870525" y="3652945"/>
            <a:ext cx="4673519" cy="1458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 dirty="0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499" b="1" dirty="0" err="1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Ако</a:t>
            </a:r>
            <a:r>
              <a:rPr lang="en-US" sz="2499" b="1" dirty="0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 ученикът е </a:t>
            </a:r>
            <a:r>
              <a:rPr lang="en-US" sz="2499" b="1" dirty="0" err="1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приет</a:t>
            </a:r>
            <a:r>
              <a:rPr lang="en-US" sz="2499" b="1" dirty="0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en-US" sz="2499" b="1" dirty="0" err="1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но</a:t>
            </a:r>
            <a:r>
              <a:rPr lang="en-US" sz="2499" b="1" dirty="0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 не по </a:t>
            </a:r>
            <a:r>
              <a:rPr lang="en-US" sz="2499" b="1" dirty="0" err="1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първо</a:t>
            </a:r>
            <a:r>
              <a:rPr lang="en-US" sz="2499" b="1" dirty="0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499" b="1" dirty="0" err="1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желание</a:t>
            </a:r>
            <a:r>
              <a:rPr lang="en-US" sz="2499" b="1" dirty="0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:</a:t>
            </a:r>
          </a:p>
          <a:p>
            <a:pPr marL="0" lvl="0" indent="0" algn="l">
              <a:lnSpc>
                <a:spcPts val="4759"/>
              </a:lnSpc>
              <a:spcBef>
                <a:spcPct val="0"/>
              </a:spcBef>
            </a:pPr>
            <a:endParaRPr lang="en-US" sz="2499" b="1" dirty="0">
              <a:solidFill>
                <a:srgbClr val="1C1C1A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grpSp>
        <p:nvGrpSpPr>
          <p:cNvPr id="34" name="Group 34"/>
          <p:cNvGrpSpPr/>
          <p:nvPr/>
        </p:nvGrpSpPr>
        <p:grpSpPr>
          <a:xfrm>
            <a:off x="1028700" y="5445013"/>
            <a:ext cx="6487386" cy="1614426"/>
            <a:chOff x="0" y="0"/>
            <a:chExt cx="1708612" cy="42519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708612" cy="425199"/>
            </a:xfrm>
            <a:custGeom>
              <a:avLst/>
              <a:gdLst/>
              <a:ahLst/>
              <a:cxnLst/>
              <a:rect l="l" t="t" r="r" b="b"/>
              <a:pathLst>
                <a:path w="1708612" h="425199">
                  <a:moveTo>
                    <a:pt x="68023" y="0"/>
                  </a:moveTo>
                  <a:lnTo>
                    <a:pt x="1640589" y="0"/>
                  </a:lnTo>
                  <a:cubicBezTo>
                    <a:pt x="1678157" y="0"/>
                    <a:pt x="1708612" y="30455"/>
                    <a:pt x="1708612" y="68023"/>
                  </a:cubicBezTo>
                  <a:lnTo>
                    <a:pt x="1708612" y="357176"/>
                  </a:lnTo>
                  <a:cubicBezTo>
                    <a:pt x="1708612" y="394744"/>
                    <a:pt x="1678157" y="425199"/>
                    <a:pt x="1640589" y="425199"/>
                  </a:cubicBezTo>
                  <a:lnTo>
                    <a:pt x="68023" y="425199"/>
                  </a:lnTo>
                  <a:cubicBezTo>
                    <a:pt x="30455" y="425199"/>
                    <a:pt x="0" y="394744"/>
                    <a:pt x="0" y="357176"/>
                  </a:cubicBezTo>
                  <a:lnTo>
                    <a:pt x="0" y="68023"/>
                  </a:lnTo>
                  <a:cubicBezTo>
                    <a:pt x="0" y="30455"/>
                    <a:pt x="30455" y="0"/>
                    <a:pt x="68023" y="0"/>
                  </a:cubicBezTo>
                  <a:close/>
                </a:path>
              </a:pathLst>
            </a:custGeom>
            <a:solidFill>
              <a:srgbClr val="B5EBEF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-57150"/>
              <a:ext cx="1708612" cy="482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445377" y="5783254"/>
            <a:ext cx="550796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9"/>
              </a:lnSpc>
              <a:spcBef>
                <a:spcPct val="0"/>
              </a:spcBef>
            </a:pPr>
            <a:r>
              <a:rPr lang="en-US" sz="2499">
                <a:solidFill>
                  <a:srgbClr val="CE4656"/>
                </a:solidFill>
                <a:latin typeface="Arimo"/>
                <a:ea typeface="Arimo"/>
                <a:cs typeface="Arimo"/>
                <a:sym typeface="Arimo"/>
              </a:rPr>
              <a:t>може да се запише за специалността, в която е приет;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8159692" y="5334100"/>
            <a:ext cx="6900748" cy="1611056"/>
            <a:chOff x="0" y="0"/>
            <a:chExt cx="1896906" cy="456581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96906" cy="456581"/>
            </a:xfrm>
            <a:custGeom>
              <a:avLst/>
              <a:gdLst/>
              <a:ahLst/>
              <a:cxnLst/>
              <a:rect l="l" t="t" r="r" b="b"/>
              <a:pathLst>
                <a:path w="1896906" h="456581">
                  <a:moveTo>
                    <a:pt x="61271" y="0"/>
                  </a:moveTo>
                  <a:lnTo>
                    <a:pt x="1835635" y="0"/>
                  </a:lnTo>
                  <a:cubicBezTo>
                    <a:pt x="1851885" y="0"/>
                    <a:pt x="1867470" y="6455"/>
                    <a:pt x="1878960" y="17946"/>
                  </a:cubicBezTo>
                  <a:cubicBezTo>
                    <a:pt x="1890451" y="29436"/>
                    <a:pt x="1896906" y="45021"/>
                    <a:pt x="1896906" y="61271"/>
                  </a:cubicBezTo>
                  <a:lnTo>
                    <a:pt x="1896906" y="395310"/>
                  </a:lnTo>
                  <a:cubicBezTo>
                    <a:pt x="1896906" y="429149"/>
                    <a:pt x="1869474" y="456581"/>
                    <a:pt x="1835635" y="456581"/>
                  </a:cubicBezTo>
                  <a:lnTo>
                    <a:pt x="61271" y="456581"/>
                  </a:lnTo>
                  <a:cubicBezTo>
                    <a:pt x="45021" y="456581"/>
                    <a:pt x="29436" y="450126"/>
                    <a:pt x="17946" y="438635"/>
                  </a:cubicBezTo>
                  <a:cubicBezTo>
                    <a:pt x="6455" y="427145"/>
                    <a:pt x="0" y="411560"/>
                    <a:pt x="0" y="395310"/>
                  </a:cubicBezTo>
                  <a:lnTo>
                    <a:pt x="0" y="61271"/>
                  </a:lnTo>
                  <a:cubicBezTo>
                    <a:pt x="0" y="45021"/>
                    <a:pt x="6455" y="29436"/>
                    <a:pt x="17946" y="17946"/>
                  </a:cubicBezTo>
                  <a:cubicBezTo>
                    <a:pt x="29436" y="6455"/>
                    <a:pt x="45021" y="0"/>
                    <a:pt x="61271" y="0"/>
                  </a:cubicBezTo>
                  <a:close/>
                </a:path>
              </a:pathLst>
            </a:custGeom>
            <a:solidFill>
              <a:srgbClr val="B5EBEF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0" y="-57150"/>
              <a:ext cx="1896906" cy="5137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299406" y="5318630"/>
            <a:ext cx="6771912" cy="1410739"/>
            <a:chOff x="-1126125" y="-47625"/>
            <a:chExt cx="9029216" cy="1880985"/>
          </a:xfrm>
        </p:grpSpPr>
        <p:sp>
          <p:nvSpPr>
            <p:cNvPr id="42" name="TextBox 42"/>
            <p:cNvSpPr txBox="1"/>
            <p:nvPr/>
          </p:nvSpPr>
          <p:spPr>
            <a:xfrm>
              <a:off x="-1126125" y="534363"/>
              <a:ext cx="9029216" cy="1298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59"/>
                </a:lnSpc>
              </a:pPr>
              <a:r>
                <a:rPr lang="en-US" sz="2399" dirty="0">
                  <a:solidFill>
                    <a:srgbClr val="CE4656"/>
                  </a:solidFill>
                  <a:latin typeface="Arimo"/>
                  <a:ea typeface="Arimo"/>
                  <a:cs typeface="Arimo"/>
                  <a:sym typeface="Arimo"/>
                </a:rPr>
                <a:t>може да </a:t>
              </a:r>
              <a:r>
                <a:rPr lang="en-US" sz="2399" dirty="0" err="1">
                  <a:solidFill>
                    <a:srgbClr val="CE4656"/>
                  </a:solidFill>
                  <a:latin typeface="Arimo"/>
                  <a:ea typeface="Arimo"/>
                  <a:cs typeface="Arimo"/>
                  <a:sym typeface="Arimo"/>
                </a:rPr>
                <a:t>подаде</a:t>
              </a:r>
              <a:r>
                <a:rPr lang="en-US" sz="2399" dirty="0">
                  <a:solidFill>
                    <a:srgbClr val="CE4656"/>
                  </a:solidFill>
                  <a:latin typeface="Arimo"/>
                  <a:ea typeface="Arimo"/>
                  <a:cs typeface="Arimo"/>
                  <a:sym typeface="Arimo"/>
                </a:rPr>
                <a:t> </a:t>
              </a:r>
              <a:r>
                <a:rPr lang="en-US" sz="2399" dirty="0" err="1">
                  <a:solidFill>
                    <a:srgbClr val="CE4656"/>
                  </a:solidFill>
                  <a:latin typeface="Arimo"/>
                  <a:ea typeface="Arimo"/>
                  <a:cs typeface="Arimo"/>
                  <a:sym typeface="Arimo"/>
                </a:rPr>
                <a:t>заявление</a:t>
              </a:r>
              <a:r>
                <a:rPr lang="en-US" sz="2399" dirty="0">
                  <a:solidFill>
                    <a:srgbClr val="CE4656"/>
                  </a:solidFill>
                  <a:latin typeface="Arimo"/>
                  <a:ea typeface="Arimo"/>
                  <a:cs typeface="Arimo"/>
                  <a:sym typeface="Arimo"/>
                </a:rPr>
                <a:t> за </a:t>
              </a:r>
              <a:r>
                <a:rPr lang="en-US" sz="2399" dirty="0" err="1">
                  <a:solidFill>
                    <a:srgbClr val="CE4656"/>
                  </a:solidFill>
                  <a:latin typeface="Arimo"/>
                  <a:ea typeface="Arimo"/>
                  <a:cs typeface="Arimo"/>
                  <a:sym typeface="Arimo"/>
                </a:rPr>
                <a:t>участие</a:t>
              </a:r>
              <a:r>
                <a:rPr lang="en-US" sz="2399" dirty="0">
                  <a:solidFill>
                    <a:srgbClr val="CE4656"/>
                  </a:solidFill>
                  <a:latin typeface="Arimo"/>
                  <a:ea typeface="Arimo"/>
                  <a:cs typeface="Arimo"/>
                  <a:sym typeface="Arimo"/>
                </a:rPr>
                <a:t> </a:t>
              </a:r>
              <a:r>
                <a:rPr lang="en-US" sz="2399" dirty="0" err="1">
                  <a:solidFill>
                    <a:srgbClr val="CE4656"/>
                  </a:solidFill>
                  <a:latin typeface="Arimo"/>
                  <a:ea typeface="Arimo"/>
                  <a:cs typeface="Arimo"/>
                  <a:sym typeface="Arimo"/>
                </a:rPr>
                <a:t>във</a:t>
              </a:r>
              <a:r>
                <a:rPr lang="en-US" sz="2399" dirty="0">
                  <a:solidFill>
                    <a:srgbClr val="CE4656"/>
                  </a:solidFill>
                  <a:latin typeface="Arimo"/>
                  <a:ea typeface="Arimo"/>
                  <a:cs typeface="Arimo"/>
                  <a:sym typeface="Arimo"/>
                </a:rPr>
                <a:t> </a:t>
              </a:r>
              <a:r>
                <a:rPr lang="en-US" sz="2399" dirty="0" err="1">
                  <a:solidFill>
                    <a:srgbClr val="CE4656"/>
                  </a:solidFill>
                  <a:latin typeface="Arimo"/>
                  <a:ea typeface="Arimo"/>
                  <a:cs typeface="Arimo"/>
                  <a:sym typeface="Arimo"/>
                </a:rPr>
                <a:t>Втори</a:t>
              </a:r>
              <a:r>
                <a:rPr lang="en-US" sz="2399" dirty="0">
                  <a:solidFill>
                    <a:srgbClr val="CE4656"/>
                  </a:solidFill>
                  <a:latin typeface="Arimo"/>
                  <a:ea typeface="Arimo"/>
                  <a:cs typeface="Arimo"/>
                  <a:sym typeface="Arimo"/>
                </a:rPr>
                <a:t> етап на класиране</a:t>
              </a:r>
            </a:p>
            <a:p>
              <a:pPr marL="0" lvl="0" indent="0" algn="l">
                <a:lnSpc>
                  <a:spcPts val="1108"/>
                </a:lnSpc>
              </a:pPr>
              <a:endParaRPr lang="en-US" sz="2399" dirty="0">
                <a:solidFill>
                  <a:srgbClr val="CE4656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5512665" cy="454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48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913815" y="7677844"/>
            <a:ext cx="6844850" cy="1858126"/>
            <a:chOff x="0" y="0"/>
            <a:chExt cx="1802759" cy="48938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02759" cy="489383"/>
            </a:xfrm>
            <a:custGeom>
              <a:avLst/>
              <a:gdLst/>
              <a:ahLst/>
              <a:cxnLst/>
              <a:rect l="l" t="t" r="r" b="b"/>
              <a:pathLst>
                <a:path w="1802759" h="489383">
                  <a:moveTo>
                    <a:pt x="64470" y="0"/>
                  </a:moveTo>
                  <a:lnTo>
                    <a:pt x="1738288" y="0"/>
                  </a:lnTo>
                  <a:cubicBezTo>
                    <a:pt x="1755387" y="0"/>
                    <a:pt x="1771785" y="6792"/>
                    <a:pt x="1783876" y="18883"/>
                  </a:cubicBezTo>
                  <a:cubicBezTo>
                    <a:pt x="1795966" y="30973"/>
                    <a:pt x="1802759" y="47372"/>
                    <a:pt x="1802759" y="64470"/>
                  </a:cubicBezTo>
                  <a:lnTo>
                    <a:pt x="1802759" y="424913"/>
                  </a:lnTo>
                  <a:cubicBezTo>
                    <a:pt x="1802759" y="460519"/>
                    <a:pt x="1773894" y="489383"/>
                    <a:pt x="1738288" y="489383"/>
                  </a:cubicBezTo>
                  <a:lnTo>
                    <a:pt x="64470" y="489383"/>
                  </a:lnTo>
                  <a:cubicBezTo>
                    <a:pt x="28864" y="489383"/>
                    <a:pt x="0" y="460519"/>
                    <a:pt x="0" y="424913"/>
                  </a:cubicBezTo>
                  <a:lnTo>
                    <a:pt x="0" y="64470"/>
                  </a:lnTo>
                  <a:cubicBezTo>
                    <a:pt x="0" y="28864"/>
                    <a:pt x="28864" y="0"/>
                    <a:pt x="64470" y="0"/>
                  </a:cubicBezTo>
                  <a:close/>
                </a:path>
              </a:pathLst>
            </a:custGeom>
            <a:solidFill>
              <a:srgbClr val="00C268"/>
            </a:solidFill>
          </p:spPr>
        </p:sp>
        <p:sp>
          <p:nvSpPr>
            <p:cNvPr id="46" name="TextBox 46"/>
            <p:cNvSpPr txBox="1"/>
            <p:nvPr/>
          </p:nvSpPr>
          <p:spPr>
            <a:xfrm>
              <a:off x="0" y="-57150"/>
              <a:ext cx="1802759" cy="546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9913815" y="7483394"/>
            <a:ext cx="6630914" cy="212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400">
                <a:solidFill>
                  <a:srgbClr val="CE4656"/>
                </a:solidFill>
                <a:latin typeface="Arimo"/>
                <a:ea typeface="Arimo"/>
                <a:cs typeface="Arimo"/>
                <a:sym typeface="Arimo"/>
              </a:rPr>
              <a:t>Ако не се запише, губи мястото си и участва в Трети етап на класиране, където отново подава документи за свободните места.</a:t>
            </a:r>
          </a:p>
          <a:p>
            <a:pPr marL="0" lvl="0" indent="0" algn="l">
              <a:lnSpc>
                <a:spcPts val="3499"/>
              </a:lnSpc>
              <a:spcBef>
                <a:spcPct val="0"/>
              </a:spcBef>
            </a:pPr>
            <a:endParaRPr lang="en-US" sz="2400">
              <a:solidFill>
                <a:srgbClr val="CE465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1196388" y="8145968"/>
            <a:ext cx="5589601" cy="12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1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В заявлението за участие във Втори етап учениците не променят и не пренареждат желанията си.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6334274" y="8183000"/>
            <a:ext cx="1795570" cy="1059788"/>
            <a:chOff x="0" y="0"/>
            <a:chExt cx="921211" cy="543720"/>
          </a:xfrm>
        </p:grpSpPr>
        <p:sp>
          <p:nvSpPr>
            <p:cNvPr id="50" name="Freeform 50"/>
            <p:cNvSpPr/>
            <p:nvPr/>
          </p:nvSpPr>
          <p:spPr>
            <a:xfrm>
              <a:off x="25817" y="0"/>
              <a:ext cx="878194" cy="543720"/>
            </a:xfrm>
            <a:custGeom>
              <a:avLst/>
              <a:gdLst/>
              <a:ahLst/>
              <a:cxnLst/>
              <a:rect l="l" t="t" r="r" b="b"/>
              <a:pathLst>
                <a:path w="878194" h="543720">
                  <a:moveTo>
                    <a:pt x="25923" y="0"/>
                  </a:moveTo>
                  <a:lnTo>
                    <a:pt x="640454" y="0"/>
                  </a:lnTo>
                  <a:cubicBezTo>
                    <a:pt x="673018" y="0"/>
                    <a:pt x="703674" y="15360"/>
                    <a:pt x="723170" y="41443"/>
                  </a:cubicBezTo>
                  <a:lnTo>
                    <a:pt x="864418" y="230417"/>
                  </a:lnTo>
                  <a:cubicBezTo>
                    <a:pt x="882786" y="254993"/>
                    <a:pt x="882786" y="288728"/>
                    <a:pt x="864418" y="313303"/>
                  </a:cubicBezTo>
                  <a:lnTo>
                    <a:pt x="723170" y="502278"/>
                  </a:lnTo>
                  <a:cubicBezTo>
                    <a:pt x="703674" y="528361"/>
                    <a:pt x="673018" y="543720"/>
                    <a:pt x="640454" y="543720"/>
                  </a:cubicBezTo>
                  <a:lnTo>
                    <a:pt x="25923" y="543720"/>
                  </a:lnTo>
                  <a:cubicBezTo>
                    <a:pt x="16112" y="543720"/>
                    <a:pt x="7141" y="538181"/>
                    <a:pt x="2746" y="529409"/>
                  </a:cubicBezTo>
                  <a:cubicBezTo>
                    <a:pt x="-1649" y="520638"/>
                    <a:pt x="-715" y="510136"/>
                    <a:pt x="5159" y="502278"/>
                  </a:cubicBezTo>
                  <a:lnTo>
                    <a:pt x="146407" y="313303"/>
                  </a:lnTo>
                  <a:cubicBezTo>
                    <a:pt x="164776" y="288728"/>
                    <a:pt x="164776" y="254993"/>
                    <a:pt x="146407" y="230417"/>
                  </a:cubicBezTo>
                  <a:lnTo>
                    <a:pt x="5159" y="41443"/>
                  </a:lnTo>
                  <a:cubicBezTo>
                    <a:pt x="-715" y="33584"/>
                    <a:pt x="-1649" y="23083"/>
                    <a:pt x="2746" y="14311"/>
                  </a:cubicBezTo>
                  <a:cubicBezTo>
                    <a:pt x="7141" y="5539"/>
                    <a:pt x="16112" y="0"/>
                    <a:pt x="25923" y="0"/>
                  </a:cubicBezTo>
                  <a:close/>
                </a:path>
              </a:pathLst>
            </a:custGeom>
            <a:solidFill>
              <a:srgbClr val="3FBA64"/>
            </a:solidFill>
          </p:spPr>
        </p:sp>
        <p:sp>
          <p:nvSpPr>
            <p:cNvPr id="51" name="TextBox 51"/>
            <p:cNvSpPr txBox="1"/>
            <p:nvPr/>
          </p:nvSpPr>
          <p:spPr>
            <a:xfrm>
              <a:off x="177800" y="-57150"/>
              <a:ext cx="667211" cy="600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52" name="TextBox 52"/>
          <p:cNvSpPr txBox="1"/>
          <p:nvPr/>
        </p:nvSpPr>
        <p:spPr>
          <a:xfrm>
            <a:off x="16663735" y="8145356"/>
            <a:ext cx="904789" cy="808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  <a:spcBef>
                <a:spcPct val="0"/>
              </a:spcBef>
            </a:pPr>
            <a:r>
              <a:rPr lang="en-US" sz="4587" b="1" u="none" strike="noStrike" spc="192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1314" y="1467549"/>
            <a:ext cx="6487386" cy="1614426"/>
            <a:chOff x="0" y="0"/>
            <a:chExt cx="1708612" cy="425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08612" cy="425199"/>
            </a:xfrm>
            <a:custGeom>
              <a:avLst/>
              <a:gdLst/>
              <a:ahLst/>
              <a:cxnLst/>
              <a:rect l="l" t="t" r="r" b="b"/>
              <a:pathLst>
                <a:path w="1708612" h="425199">
                  <a:moveTo>
                    <a:pt x="68023" y="0"/>
                  </a:moveTo>
                  <a:lnTo>
                    <a:pt x="1640589" y="0"/>
                  </a:lnTo>
                  <a:cubicBezTo>
                    <a:pt x="1678157" y="0"/>
                    <a:pt x="1708612" y="30455"/>
                    <a:pt x="1708612" y="68023"/>
                  </a:cubicBezTo>
                  <a:lnTo>
                    <a:pt x="1708612" y="357176"/>
                  </a:lnTo>
                  <a:cubicBezTo>
                    <a:pt x="1708612" y="394744"/>
                    <a:pt x="1678157" y="425199"/>
                    <a:pt x="1640589" y="425199"/>
                  </a:cubicBezTo>
                  <a:lnTo>
                    <a:pt x="68023" y="425199"/>
                  </a:lnTo>
                  <a:cubicBezTo>
                    <a:pt x="30455" y="425199"/>
                    <a:pt x="0" y="394744"/>
                    <a:pt x="0" y="357176"/>
                  </a:cubicBezTo>
                  <a:lnTo>
                    <a:pt x="0" y="68023"/>
                  </a:lnTo>
                  <a:cubicBezTo>
                    <a:pt x="0" y="30455"/>
                    <a:pt x="30455" y="0"/>
                    <a:pt x="68023" y="0"/>
                  </a:cubicBezTo>
                  <a:close/>
                </a:path>
              </a:pathLst>
            </a:custGeom>
            <a:solidFill>
              <a:srgbClr val="EAE0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708612" cy="482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47551" y="1664765"/>
            <a:ext cx="6487386" cy="1614426"/>
            <a:chOff x="0" y="0"/>
            <a:chExt cx="1708612" cy="4251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08612" cy="425199"/>
            </a:xfrm>
            <a:custGeom>
              <a:avLst/>
              <a:gdLst/>
              <a:ahLst/>
              <a:cxnLst/>
              <a:rect l="l" t="t" r="r" b="b"/>
              <a:pathLst>
                <a:path w="1708612" h="425199">
                  <a:moveTo>
                    <a:pt x="68023" y="0"/>
                  </a:moveTo>
                  <a:lnTo>
                    <a:pt x="1640589" y="0"/>
                  </a:lnTo>
                  <a:cubicBezTo>
                    <a:pt x="1678157" y="0"/>
                    <a:pt x="1708612" y="30455"/>
                    <a:pt x="1708612" y="68023"/>
                  </a:cubicBezTo>
                  <a:lnTo>
                    <a:pt x="1708612" y="357176"/>
                  </a:lnTo>
                  <a:cubicBezTo>
                    <a:pt x="1708612" y="394744"/>
                    <a:pt x="1678157" y="425199"/>
                    <a:pt x="1640589" y="425199"/>
                  </a:cubicBezTo>
                  <a:lnTo>
                    <a:pt x="68023" y="425199"/>
                  </a:lnTo>
                  <a:cubicBezTo>
                    <a:pt x="30455" y="425199"/>
                    <a:pt x="0" y="394744"/>
                    <a:pt x="0" y="357176"/>
                  </a:cubicBezTo>
                  <a:lnTo>
                    <a:pt x="0" y="68023"/>
                  </a:lnTo>
                  <a:cubicBezTo>
                    <a:pt x="0" y="30455"/>
                    <a:pt x="30455" y="0"/>
                    <a:pt x="68023" y="0"/>
                  </a:cubicBezTo>
                  <a:close/>
                </a:path>
              </a:pathLst>
            </a:custGeom>
            <a:solidFill>
              <a:srgbClr val="FFBEC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708612" cy="482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18301" y="1744868"/>
            <a:ext cx="1795570" cy="1059788"/>
            <a:chOff x="0" y="0"/>
            <a:chExt cx="921211" cy="543720"/>
          </a:xfrm>
        </p:grpSpPr>
        <p:sp>
          <p:nvSpPr>
            <p:cNvPr id="9" name="Freeform 9"/>
            <p:cNvSpPr/>
            <p:nvPr/>
          </p:nvSpPr>
          <p:spPr>
            <a:xfrm>
              <a:off x="25817" y="0"/>
              <a:ext cx="878194" cy="543720"/>
            </a:xfrm>
            <a:custGeom>
              <a:avLst/>
              <a:gdLst/>
              <a:ahLst/>
              <a:cxnLst/>
              <a:rect l="l" t="t" r="r" b="b"/>
              <a:pathLst>
                <a:path w="878194" h="543720">
                  <a:moveTo>
                    <a:pt x="25923" y="0"/>
                  </a:moveTo>
                  <a:lnTo>
                    <a:pt x="640454" y="0"/>
                  </a:lnTo>
                  <a:cubicBezTo>
                    <a:pt x="673018" y="0"/>
                    <a:pt x="703674" y="15360"/>
                    <a:pt x="723170" y="41443"/>
                  </a:cubicBezTo>
                  <a:lnTo>
                    <a:pt x="864418" y="230417"/>
                  </a:lnTo>
                  <a:cubicBezTo>
                    <a:pt x="882786" y="254993"/>
                    <a:pt x="882786" y="288728"/>
                    <a:pt x="864418" y="313303"/>
                  </a:cubicBezTo>
                  <a:lnTo>
                    <a:pt x="723170" y="502278"/>
                  </a:lnTo>
                  <a:cubicBezTo>
                    <a:pt x="703674" y="528361"/>
                    <a:pt x="673018" y="543720"/>
                    <a:pt x="640454" y="543720"/>
                  </a:cubicBezTo>
                  <a:lnTo>
                    <a:pt x="25923" y="543720"/>
                  </a:lnTo>
                  <a:cubicBezTo>
                    <a:pt x="16112" y="543720"/>
                    <a:pt x="7141" y="538181"/>
                    <a:pt x="2746" y="529409"/>
                  </a:cubicBezTo>
                  <a:cubicBezTo>
                    <a:pt x="-1649" y="520638"/>
                    <a:pt x="-715" y="510136"/>
                    <a:pt x="5159" y="502278"/>
                  </a:cubicBezTo>
                  <a:lnTo>
                    <a:pt x="146407" y="313303"/>
                  </a:lnTo>
                  <a:cubicBezTo>
                    <a:pt x="164776" y="288728"/>
                    <a:pt x="164776" y="254993"/>
                    <a:pt x="146407" y="230417"/>
                  </a:cubicBezTo>
                  <a:lnTo>
                    <a:pt x="5159" y="41443"/>
                  </a:lnTo>
                  <a:cubicBezTo>
                    <a:pt x="-715" y="33584"/>
                    <a:pt x="-1649" y="23083"/>
                    <a:pt x="2746" y="14311"/>
                  </a:cubicBezTo>
                  <a:cubicBezTo>
                    <a:pt x="7141" y="5539"/>
                    <a:pt x="16112" y="0"/>
                    <a:pt x="25923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77800" y="-57150"/>
              <a:ext cx="667211" cy="600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727271" y="1928214"/>
            <a:ext cx="1795570" cy="1059788"/>
            <a:chOff x="0" y="0"/>
            <a:chExt cx="921211" cy="543720"/>
          </a:xfrm>
        </p:grpSpPr>
        <p:sp>
          <p:nvSpPr>
            <p:cNvPr id="12" name="Freeform 12"/>
            <p:cNvSpPr/>
            <p:nvPr/>
          </p:nvSpPr>
          <p:spPr>
            <a:xfrm>
              <a:off x="25817" y="0"/>
              <a:ext cx="878194" cy="543720"/>
            </a:xfrm>
            <a:custGeom>
              <a:avLst/>
              <a:gdLst/>
              <a:ahLst/>
              <a:cxnLst/>
              <a:rect l="l" t="t" r="r" b="b"/>
              <a:pathLst>
                <a:path w="878194" h="543720">
                  <a:moveTo>
                    <a:pt x="25923" y="0"/>
                  </a:moveTo>
                  <a:lnTo>
                    <a:pt x="640454" y="0"/>
                  </a:lnTo>
                  <a:cubicBezTo>
                    <a:pt x="673018" y="0"/>
                    <a:pt x="703674" y="15360"/>
                    <a:pt x="723170" y="41443"/>
                  </a:cubicBezTo>
                  <a:lnTo>
                    <a:pt x="864418" y="230417"/>
                  </a:lnTo>
                  <a:cubicBezTo>
                    <a:pt x="882786" y="254993"/>
                    <a:pt x="882786" y="288728"/>
                    <a:pt x="864418" y="313303"/>
                  </a:cubicBezTo>
                  <a:lnTo>
                    <a:pt x="723170" y="502278"/>
                  </a:lnTo>
                  <a:cubicBezTo>
                    <a:pt x="703674" y="528361"/>
                    <a:pt x="673018" y="543720"/>
                    <a:pt x="640454" y="543720"/>
                  </a:cubicBezTo>
                  <a:lnTo>
                    <a:pt x="25923" y="543720"/>
                  </a:lnTo>
                  <a:cubicBezTo>
                    <a:pt x="16112" y="543720"/>
                    <a:pt x="7141" y="538181"/>
                    <a:pt x="2746" y="529409"/>
                  </a:cubicBezTo>
                  <a:cubicBezTo>
                    <a:pt x="-1649" y="520638"/>
                    <a:pt x="-715" y="510136"/>
                    <a:pt x="5159" y="502278"/>
                  </a:cubicBezTo>
                  <a:lnTo>
                    <a:pt x="146407" y="313303"/>
                  </a:lnTo>
                  <a:cubicBezTo>
                    <a:pt x="164776" y="288728"/>
                    <a:pt x="164776" y="254993"/>
                    <a:pt x="146407" y="230417"/>
                  </a:cubicBezTo>
                  <a:lnTo>
                    <a:pt x="5159" y="41443"/>
                  </a:lnTo>
                  <a:cubicBezTo>
                    <a:pt x="-715" y="33584"/>
                    <a:pt x="-1649" y="23083"/>
                    <a:pt x="2746" y="14311"/>
                  </a:cubicBezTo>
                  <a:cubicBezTo>
                    <a:pt x="7141" y="5539"/>
                    <a:pt x="16112" y="0"/>
                    <a:pt x="25923" y="0"/>
                  </a:cubicBezTo>
                  <a:close/>
                </a:path>
              </a:pathLst>
            </a:custGeom>
            <a:solidFill>
              <a:srgbClr val="E46671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77800" y="-57150"/>
              <a:ext cx="667211" cy="600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153809" y="1813914"/>
            <a:ext cx="724554" cy="807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</a:pPr>
            <a:r>
              <a:rPr lang="en-US" sz="4587" b="1" spc="192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334274" y="2092138"/>
            <a:ext cx="925026" cy="808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  <a:spcBef>
                <a:spcPct val="0"/>
              </a:spcBef>
            </a:pPr>
            <a:r>
              <a:rPr lang="en-US" sz="4587" b="1" u="none" strike="noStrike" spc="192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02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82070" y="3749728"/>
            <a:ext cx="6487386" cy="1614426"/>
            <a:chOff x="0" y="0"/>
            <a:chExt cx="1708612" cy="42519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708612" cy="425199"/>
            </a:xfrm>
            <a:custGeom>
              <a:avLst/>
              <a:gdLst/>
              <a:ahLst/>
              <a:cxnLst/>
              <a:rect l="l" t="t" r="r" b="b"/>
              <a:pathLst>
                <a:path w="1708612" h="425199">
                  <a:moveTo>
                    <a:pt x="68023" y="0"/>
                  </a:moveTo>
                  <a:lnTo>
                    <a:pt x="1640589" y="0"/>
                  </a:lnTo>
                  <a:cubicBezTo>
                    <a:pt x="1678157" y="0"/>
                    <a:pt x="1708612" y="30455"/>
                    <a:pt x="1708612" y="68023"/>
                  </a:cubicBezTo>
                  <a:lnTo>
                    <a:pt x="1708612" y="357176"/>
                  </a:lnTo>
                  <a:cubicBezTo>
                    <a:pt x="1708612" y="394744"/>
                    <a:pt x="1678157" y="425199"/>
                    <a:pt x="1640589" y="425199"/>
                  </a:cubicBezTo>
                  <a:lnTo>
                    <a:pt x="68023" y="425199"/>
                  </a:lnTo>
                  <a:cubicBezTo>
                    <a:pt x="30455" y="425199"/>
                    <a:pt x="0" y="394744"/>
                    <a:pt x="0" y="357176"/>
                  </a:cubicBezTo>
                  <a:lnTo>
                    <a:pt x="0" y="68023"/>
                  </a:lnTo>
                  <a:cubicBezTo>
                    <a:pt x="0" y="30455"/>
                    <a:pt x="30455" y="0"/>
                    <a:pt x="68023" y="0"/>
                  </a:cubicBezTo>
                  <a:close/>
                </a:path>
              </a:pathLst>
            </a:custGeom>
            <a:solidFill>
              <a:srgbClr val="B5EBEF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1708612" cy="482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901509" y="4027047"/>
            <a:ext cx="1795570" cy="1059788"/>
            <a:chOff x="0" y="0"/>
            <a:chExt cx="921211" cy="543720"/>
          </a:xfrm>
        </p:grpSpPr>
        <p:sp>
          <p:nvSpPr>
            <p:cNvPr id="23" name="Freeform 23"/>
            <p:cNvSpPr/>
            <p:nvPr/>
          </p:nvSpPr>
          <p:spPr>
            <a:xfrm>
              <a:off x="25817" y="0"/>
              <a:ext cx="878194" cy="543720"/>
            </a:xfrm>
            <a:custGeom>
              <a:avLst/>
              <a:gdLst/>
              <a:ahLst/>
              <a:cxnLst/>
              <a:rect l="l" t="t" r="r" b="b"/>
              <a:pathLst>
                <a:path w="878194" h="543720">
                  <a:moveTo>
                    <a:pt x="25923" y="0"/>
                  </a:moveTo>
                  <a:lnTo>
                    <a:pt x="640454" y="0"/>
                  </a:lnTo>
                  <a:cubicBezTo>
                    <a:pt x="673018" y="0"/>
                    <a:pt x="703674" y="15360"/>
                    <a:pt x="723170" y="41443"/>
                  </a:cubicBezTo>
                  <a:lnTo>
                    <a:pt x="864418" y="230417"/>
                  </a:lnTo>
                  <a:cubicBezTo>
                    <a:pt x="882786" y="254993"/>
                    <a:pt x="882786" y="288728"/>
                    <a:pt x="864418" y="313303"/>
                  </a:cubicBezTo>
                  <a:lnTo>
                    <a:pt x="723170" y="502278"/>
                  </a:lnTo>
                  <a:cubicBezTo>
                    <a:pt x="703674" y="528361"/>
                    <a:pt x="673018" y="543720"/>
                    <a:pt x="640454" y="543720"/>
                  </a:cubicBezTo>
                  <a:lnTo>
                    <a:pt x="25923" y="543720"/>
                  </a:lnTo>
                  <a:cubicBezTo>
                    <a:pt x="16112" y="543720"/>
                    <a:pt x="7141" y="538181"/>
                    <a:pt x="2746" y="529409"/>
                  </a:cubicBezTo>
                  <a:cubicBezTo>
                    <a:pt x="-1649" y="520638"/>
                    <a:pt x="-715" y="510136"/>
                    <a:pt x="5159" y="502278"/>
                  </a:cubicBezTo>
                  <a:lnTo>
                    <a:pt x="146407" y="313303"/>
                  </a:lnTo>
                  <a:cubicBezTo>
                    <a:pt x="164776" y="288728"/>
                    <a:pt x="164776" y="254993"/>
                    <a:pt x="146407" y="230417"/>
                  </a:cubicBezTo>
                  <a:lnTo>
                    <a:pt x="5159" y="41443"/>
                  </a:lnTo>
                  <a:cubicBezTo>
                    <a:pt x="-715" y="33584"/>
                    <a:pt x="-1649" y="23083"/>
                    <a:pt x="2746" y="14311"/>
                  </a:cubicBezTo>
                  <a:cubicBezTo>
                    <a:pt x="7141" y="5539"/>
                    <a:pt x="16112" y="0"/>
                    <a:pt x="25923" y="0"/>
                  </a:cubicBezTo>
                  <a:close/>
                </a:path>
              </a:pathLst>
            </a:custGeom>
            <a:solidFill>
              <a:srgbClr val="38AEB6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177800" y="-57150"/>
              <a:ext cx="667211" cy="600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1336781" y="4164828"/>
            <a:ext cx="925026" cy="808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  <a:spcBef>
                <a:spcPct val="0"/>
              </a:spcBef>
            </a:pPr>
            <a:r>
              <a:rPr lang="en-US" sz="4587" b="1" u="none" strike="noStrike" spc="192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300647" y="6526558"/>
            <a:ext cx="904789" cy="749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  <a:spcBef>
                <a:spcPct val="0"/>
              </a:spcBef>
            </a:pPr>
            <a:r>
              <a:rPr lang="en-US" sz="4587" b="1" u="none" strike="noStrike" spc="192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84024" y="1800309"/>
            <a:ext cx="6301965" cy="1449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 Обявяване на втори етап на класиране– до 21 юли вкл.</a:t>
            </a:r>
          </a:p>
          <a:p>
            <a:pPr marL="0" lvl="0" indent="0" algn="l">
              <a:lnSpc>
                <a:spcPts val="4700"/>
              </a:lnSpc>
              <a:spcBef>
                <a:spcPct val="0"/>
              </a:spcBef>
            </a:pPr>
            <a:endParaRPr lang="en-US" sz="2499" b="1">
              <a:solidFill>
                <a:srgbClr val="1C1C1A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9913815" y="1871064"/>
            <a:ext cx="5954857" cy="1308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Записване на класираните ученици на втори етап на класиране-22 - 23 юли 2026 г.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53809" y="674435"/>
            <a:ext cx="7046045" cy="793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29"/>
              </a:lnSpc>
            </a:pPr>
            <a:r>
              <a:rPr lang="en-US" sz="5499" b="1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Второ класиране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913815" y="5228022"/>
            <a:ext cx="7202314" cy="195057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399"/>
              </a:lnSpc>
            </a:pPr>
            <a:endParaRPr/>
          </a:p>
        </p:txBody>
      </p:sp>
      <p:sp>
        <p:nvSpPr>
          <p:cNvPr id="45" name="TextBox 45"/>
          <p:cNvSpPr txBox="1"/>
          <p:nvPr/>
        </p:nvSpPr>
        <p:spPr>
          <a:xfrm>
            <a:off x="16762750" y="6794091"/>
            <a:ext cx="904789" cy="749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  <a:spcBef>
                <a:spcPct val="0"/>
              </a:spcBef>
            </a:pPr>
            <a:r>
              <a:rPr lang="en-US" sz="4587" b="1" u="none" strike="noStrike" spc="192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5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5012749" y="3855314"/>
            <a:ext cx="6026028" cy="1365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2400" b="1" spc="124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Не </a:t>
            </a:r>
            <a:r>
              <a:rPr lang="en-US" sz="2400" b="1" spc="124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подават</a:t>
            </a:r>
            <a:r>
              <a:rPr lang="en-US" sz="2400" b="1" spc="124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b="1" spc="124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заявление</a:t>
            </a:r>
            <a:r>
              <a:rPr lang="en-US" sz="2400" b="1" spc="124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b="1" spc="124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тези</a:t>
            </a:r>
            <a:r>
              <a:rPr lang="en-US" sz="2400" b="1" spc="124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ученици, които не са </a:t>
            </a:r>
            <a:r>
              <a:rPr lang="en-US" sz="2400" b="1" spc="124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класирани</a:t>
            </a:r>
            <a:r>
              <a:rPr lang="en-US" sz="2400" b="1" spc="124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b="1" spc="124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никъде</a:t>
            </a:r>
            <a:r>
              <a:rPr lang="en-US" sz="2400" b="1" spc="124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– </a:t>
            </a:r>
            <a:r>
              <a:rPr lang="en-US" sz="2400" b="1" spc="124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те</a:t>
            </a:r>
            <a:r>
              <a:rPr lang="en-US" sz="2400" b="1" spc="124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b="1" spc="124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участват</a:t>
            </a:r>
            <a:r>
              <a:rPr lang="en-US" sz="2400" b="1" spc="124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b="1" spc="124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автоматично</a:t>
            </a:r>
            <a:r>
              <a:rPr lang="en-US" sz="2400" b="1" spc="124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b="1" spc="124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във</a:t>
            </a:r>
            <a:r>
              <a:rPr lang="en-US" sz="2400" b="1" spc="124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b="1" spc="124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втори</a:t>
            </a:r>
            <a:r>
              <a:rPr lang="en-US" sz="2400" b="1" spc="124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етап.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2400" y="1467549"/>
            <a:ext cx="6726300" cy="1924652"/>
            <a:chOff x="0" y="0"/>
            <a:chExt cx="1708612" cy="425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08612" cy="425199"/>
            </a:xfrm>
            <a:custGeom>
              <a:avLst/>
              <a:gdLst/>
              <a:ahLst/>
              <a:cxnLst/>
              <a:rect l="l" t="t" r="r" b="b"/>
              <a:pathLst>
                <a:path w="1708612" h="425199">
                  <a:moveTo>
                    <a:pt x="68023" y="0"/>
                  </a:moveTo>
                  <a:lnTo>
                    <a:pt x="1640589" y="0"/>
                  </a:lnTo>
                  <a:cubicBezTo>
                    <a:pt x="1678157" y="0"/>
                    <a:pt x="1708612" y="30455"/>
                    <a:pt x="1708612" y="68023"/>
                  </a:cubicBezTo>
                  <a:lnTo>
                    <a:pt x="1708612" y="357176"/>
                  </a:lnTo>
                  <a:cubicBezTo>
                    <a:pt x="1708612" y="394744"/>
                    <a:pt x="1678157" y="425199"/>
                    <a:pt x="1640589" y="425199"/>
                  </a:cubicBezTo>
                  <a:lnTo>
                    <a:pt x="68023" y="425199"/>
                  </a:lnTo>
                  <a:cubicBezTo>
                    <a:pt x="30455" y="425199"/>
                    <a:pt x="0" y="394744"/>
                    <a:pt x="0" y="357176"/>
                  </a:cubicBezTo>
                  <a:lnTo>
                    <a:pt x="0" y="68023"/>
                  </a:lnTo>
                  <a:cubicBezTo>
                    <a:pt x="0" y="30455"/>
                    <a:pt x="30455" y="0"/>
                    <a:pt x="68023" y="0"/>
                  </a:cubicBezTo>
                  <a:close/>
                </a:path>
              </a:pathLst>
            </a:custGeom>
            <a:solidFill>
              <a:srgbClr val="EAE0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708612" cy="482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586442" y="1641139"/>
            <a:ext cx="6487386" cy="1614426"/>
            <a:chOff x="0" y="0"/>
            <a:chExt cx="1708612" cy="4251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08612" cy="425199"/>
            </a:xfrm>
            <a:custGeom>
              <a:avLst/>
              <a:gdLst/>
              <a:ahLst/>
              <a:cxnLst/>
              <a:rect l="l" t="t" r="r" b="b"/>
              <a:pathLst>
                <a:path w="1708612" h="425199">
                  <a:moveTo>
                    <a:pt x="68023" y="0"/>
                  </a:moveTo>
                  <a:lnTo>
                    <a:pt x="1640589" y="0"/>
                  </a:lnTo>
                  <a:cubicBezTo>
                    <a:pt x="1678157" y="0"/>
                    <a:pt x="1708612" y="30455"/>
                    <a:pt x="1708612" y="68023"/>
                  </a:cubicBezTo>
                  <a:lnTo>
                    <a:pt x="1708612" y="357176"/>
                  </a:lnTo>
                  <a:cubicBezTo>
                    <a:pt x="1708612" y="394744"/>
                    <a:pt x="1678157" y="425199"/>
                    <a:pt x="1640589" y="425199"/>
                  </a:cubicBezTo>
                  <a:lnTo>
                    <a:pt x="68023" y="425199"/>
                  </a:lnTo>
                  <a:cubicBezTo>
                    <a:pt x="30455" y="425199"/>
                    <a:pt x="0" y="394744"/>
                    <a:pt x="0" y="357176"/>
                  </a:cubicBezTo>
                  <a:lnTo>
                    <a:pt x="0" y="68023"/>
                  </a:lnTo>
                  <a:cubicBezTo>
                    <a:pt x="0" y="30455"/>
                    <a:pt x="30455" y="0"/>
                    <a:pt x="68023" y="0"/>
                  </a:cubicBezTo>
                  <a:close/>
                </a:path>
              </a:pathLst>
            </a:custGeom>
            <a:solidFill>
              <a:srgbClr val="FFBEC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708612" cy="482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18301" y="1744868"/>
            <a:ext cx="1795570" cy="1059788"/>
            <a:chOff x="0" y="0"/>
            <a:chExt cx="921211" cy="543720"/>
          </a:xfrm>
        </p:grpSpPr>
        <p:sp>
          <p:nvSpPr>
            <p:cNvPr id="9" name="Freeform 9"/>
            <p:cNvSpPr/>
            <p:nvPr/>
          </p:nvSpPr>
          <p:spPr>
            <a:xfrm>
              <a:off x="25817" y="0"/>
              <a:ext cx="878194" cy="543720"/>
            </a:xfrm>
            <a:custGeom>
              <a:avLst/>
              <a:gdLst/>
              <a:ahLst/>
              <a:cxnLst/>
              <a:rect l="l" t="t" r="r" b="b"/>
              <a:pathLst>
                <a:path w="878194" h="543720">
                  <a:moveTo>
                    <a:pt x="25923" y="0"/>
                  </a:moveTo>
                  <a:lnTo>
                    <a:pt x="640454" y="0"/>
                  </a:lnTo>
                  <a:cubicBezTo>
                    <a:pt x="673018" y="0"/>
                    <a:pt x="703674" y="15360"/>
                    <a:pt x="723170" y="41443"/>
                  </a:cubicBezTo>
                  <a:lnTo>
                    <a:pt x="864418" y="230417"/>
                  </a:lnTo>
                  <a:cubicBezTo>
                    <a:pt x="882786" y="254993"/>
                    <a:pt x="882786" y="288728"/>
                    <a:pt x="864418" y="313303"/>
                  </a:cubicBezTo>
                  <a:lnTo>
                    <a:pt x="723170" y="502278"/>
                  </a:lnTo>
                  <a:cubicBezTo>
                    <a:pt x="703674" y="528361"/>
                    <a:pt x="673018" y="543720"/>
                    <a:pt x="640454" y="543720"/>
                  </a:cubicBezTo>
                  <a:lnTo>
                    <a:pt x="25923" y="543720"/>
                  </a:lnTo>
                  <a:cubicBezTo>
                    <a:pt x="16112" y="543720"/>
                    <a:pt x="7141" y="538181"/>
                    <a:pt x="2746" y="529409"/>
                  </a:cubicBezTo>
                  <a:cubicBezTo>
                    <a:pt x="-1649" y="520638"/>
                    <a:pt x="-715" y="510136"/>
                    <a:pt x="5159" y="502278"/>
                  </a:cubicBezTo>
                  <a:lnTo>
                    <a:pt x="146407" y="313303"/>
                  </a:lnTo>
                  <a:cubicBezTo>
                    <a:pt x="164776" y="288728"/>
                    <a:pt x="164776" y="254993"/>
                    <a:pt x="146407" y="230417"/>
                  </a:cubicBezTo>
                  <a:lnTo>
                    <a:pt x="5159" y="41443"/>
                  </a:lnTo>
                  <a:cubicBezTo>
                    <a:pt x="-715" y="33584"/>
                    <a:pt x="-1649" y="23083"/>
                    <a:pt x="2746" y="14311"/>
                  </a:cubicBezTo>
                  <a:cubicBezTo>
                    <a:pt x="7141" y="5539"/>
                    <a:pt x="16112" y="0"/>
                    <a:pt x="25923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77800" y="-57150"/>
              <a:ext cx="667211" cy="600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727271" y="1928214"/>
            <a:ext cx="1795570" cy="1059788"/>
            <a:chOff x="0" y="0"/>
            <a:chExt cx="921211" cy="543720"/>
          </a:xfrm>
        </p:grpSpPr>
        <p:sp>
          <p:nvSpPr>
            <p:cNvPr id="12" name="Freeform 12"/>
            <p:cNvSpPr/>
            <p:nvPr/>
          </p:nvSpPr>
          <p:spPr>
            <a:xfrm>
              <a:off x="25817" y="0"/>
              <a:ext cx="878194" cy="543720"/>
            </a:xfrm>
            <a:custGeom>
              <a:avLst/>
              <a:gdLst/>
              <a:ahLst/>
              <a:cxnLst/>
              <a:rect l="l" t="t" r="r" b="b"/>
              <a:pathLst>
                <a:path w="878194" h="543720">
                  <a:moveTo>
                    <a:pt x="25923" y="0"/>
                  </a:moveTo>
                  <a:lnTo>
                    <a:pt x="640454" y="0"/>
                  </a:lnTo>
                  <a:cubicBezTo>
                    <a:pt x="673018" y="0"/>
                    <a:pt x="703674" y="15360"/>
                    <a:pt x="723170" y="41443"/>
                  </a:cubicBezTo>
                  <a:lnTo>
                    <a:pt x="864418" y="230417"/>
                  </a:lnTo>
                  <a:cubicBezTo>
                    <a:pt x="882786" y="254993"/>
                    <a:pt x="882786" y="288728"/>
                    <a:pt x="864418" y="313303"/>
                  </a:cubicBezTo>
                  <a:lnTo>
                    <a:pt x="723170" y="502278"/>
                  </a:lnTo>
                  <a:cubicBezTo>
                    <a:pt x="703674" y="528361"/>
                    <a:pt x="673018" y="543720"/>
                    <a:pt x="640454" y="543720"/>
                  </a:cubicBezTo>
                  <a:lnTo>
                    <a:pt x="25923" y="543720"/>
                  </a:lnTo>
                  <a:cubicBezTo>
                    <a:pt x="16112" y="543720"/>
                    <a:pt x="7141" y="538181"/>
                    <a:pt x="2746" y="529409"/>
                  </a:cubicBezTo>
                  <a:cubicBezTo>
                    <a:pt x="-1649" y="520638"/>
                    <a:pt x="-715" y="510136"/>
                    <a:pt x="5159" y="502278"/>
                  </a:cubicBezTo>
                  <a:lnTo>
                    <a:pt x="146407" y="313303"/>
                  </a:lnTo>
                  <a:cubicBezTo>
                    <a:pt x="164776" y="288728"/>
                    <a:pt x="164776" y="254993"/>
                    <a:pt x="146407" y="230417"/>
                  </a:cubicBezTo>
                  <a:lnTo>
                    <a:pt x="5159" y="41443"/>
                  </a:lnTo>
                  <a:cubicBezTo>
                    <a:pt x="-715" y="33584"/>
                    <a:pt x="-1649" y="23083"/>
                    <a:pt x="2746" y="14311"/>
                  </a:cubicBezTo>
                  <a:cubicBezTo>
                    <a:pt x="7141" y="5539"/>
                    <a:pt x="16112" y="0"/>
                    <a:pt x="25923" y="0"/>
                  </a:cubicBezTo>
                  <a:close/>
                </a:path>
              </a:pathLst>
            </a:custGeom>
            <a:solidFill>
              <a:srgbClr val="E46671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77800" y="-57150"/>
              <a:ext cx="667211" cy="600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782070" y="3749728"/>
            <a:ext cx="6487386" cy="1614426"/>
            <a:chOff x="0" y="0"/>
            <a:chExt cx="1708612" cy="42519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708612" cy="425199"/>
            </a:xfrm>
            <a:custGeom>
              <a:avLst/>
              <a:gdLst/>
              <a:ahLst/>
              <a:cxnLst/>
              <a:rect l="l" t="t" r="r" b="b"/>
              <a:pathLst>
                <a:path w="1708612" h="425199">
                  <a:moveTo>
                    <a:pt x="68023" y="0"/>
                  </a:moveTo>
                  <a:lnTo>
                    <a:pt x="1640589" y="0"/>
                  </a:lnTo>
                  <a:cubicBezTo>
                    <a:pt x="1678157" y="0"/>
                    <a:pt x="1708612" y="30455"/>
                    <a:pt x="1708612" y="68023"/>
                  </a:cubicBezTo>
                  <a:lnTo>
                    <a:pt x="1708612" y="357176"/>
                  </a:lnTo>
                  <a:cubicBezTo>
                    <a:pt x="1708612" y="394744"/>
                    <a:pt x="1678157" y="425199"/>
                    <a:pt x="1640589" y="425199"/>
                  </a:cubicBezTo>
                  <a:lnTo>
                    <a:pt x="68023" y="425199"/>
                  </a:lnTo>
                  <a:cubicBezTo>
                    <a:pt x="30455" y="425199"/>
                    <a:pt x="0" y="394744"/>
                    <a:pt x="0" y="357176"/>
                  </a:cubicBezTo>
                  <a:lnTo>
                    <a:pt x="0" y="68023"/>
                  </a:lnTo>
                  <a:cubicBezTo>
                    <a:pt x="0" y="30455"/>
                    <a:pt x="30455" y="0"/>
                    <a:pt x="68023" y="0"/>
                  </a:cubicBezTo>
                  <a:close/>
                </a:path>
              </a:pathLst>
            </a:custGeom>
            <a:solidFill>
              <a:srgbClr val="B5EBE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1708612" cy="482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136653" y="5909431"/>
            <a:ext cx="6487386" cy="1614426"/>
            <a:chOff x="0" y="0"/>
            <a:chExt cx="1708612" cy="42519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708612" cy="425199"/>
            </a:xfrm>
            <a:custGeom>
              <a:avLst/>
              <a:gdLst/>
              <a:ahLst/>
              <a:cxnLst/>
              <a:rect l="l" t="t" r="r" b="b"/>
              <a:pathLst>
                <a:path w="1708612" h="425199">
                  <a:moveTo>
                    <a:pt x="68023" y="0"/>
                  </a:moveTo>
                  <a:lnTo>
                    <a:pt x="1640589" y="0"/>
                  </a:lnTo>
                  <a:cubicBezTo>
                    <a:pt x="1678157" y="0"/>
                    <a:pt x="1708612" y="30455"/>
                    <a:pt x="1708612" y="68023"/>
                  </a:cubicBezTo>
                  <a:lnTo>
                    <a:pt x="1708612" y="357176"/>
                  </a:lnTo>
                  <a:cubicBezTo>
                    <a:pt x="1708612" y="394744"/>
                    <a:pt x="1678157" y="425199"/>
                    <a:pt x="1640589" y="425199"/>
                  </a:cubicBezTo>
                  <a:lnTo>
                    <a:pt x="68023" y="425199"/>
                  </a:lnTo>
                  <a:cubicBezTo>
                    <a:pt x="30455" y="425199"/>
                    <a:pt x="0" y="394744"/>
                    <a:pt x="0" y="357176"/>
                  </a:cubicBezTo>
                  <a:lnTo>
                    <a:pt x="0" y="68023"/>
                  </a:lnTo>
                  <a:cubicBezTo>
                    <a:pt x="0" y="30455"/>
                    <a:pt x="30455" y="0"/>
                    <a:pt x="68023" y="0"/>
                  </a:cubicBezTo>
                  <a:close/>
                </a:path>
              </a:pathLst>
            </a:custGeom>
            <a:solidFill>
              <a:srgbClr val="FFE8A3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1708612" cy="482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901509" y="4027047"/>
            <a:ext cx="1795570" cy="1059788"/>
            <a:chOff x="0" y="0"/>
            <a:chExt cx="921211" cy="543720"/>
          </a:xfrm>
        </p:grpSpPr>
        <p:sp>
          <p:nvSpPr>
            <p:cNvPr id="21" name="Freeform 21"/>
            <p:cNvSpPr/>
            <p:nvPr/>
          </p:nvSpPr>
          <p:spPr>
            <a:xfrm>
              <a:off x="25817" y="0"/>
              <a:ext cx="878194" cy="543720"/>
            </a:xfrm>
            <a:custGeom>
              <a:avLst/>
              <a:gdLst/>
              <a:ahLst/>
              <a:cxnLst/>
              <a:rect l="l" t="t" r="r" b="b"/>
              <a:pathLst>
                <a:path w="878194" h="543720">
                  <a:moveTo>
                    <a:pt x="25923" y="0"/>
                  </a:moveTo>
                  <a:lnTo>
                    <a:pt x="640454" y="0"/>
                  </a:lnTo>
                  <a:cubicBezTo>
                    <a:pt x="673018" y="0"/>
                    <a:pt x="703674" y="15360"/>
                    <a:pt x="723170" y="41443"/>
                  </a:cubicBezTo>
                  <a:lnTo>
                    <a:pt x="864418" y="230417"/>
                  </a:lnTo>
                  <a:cubicBezTo>
                    <a:pt x="882786" y="254993"/>
                    <a:pt x="882786" y="288728"/>
                    <a:pt x="864418" y="313303"/>
                  </a:cubicBezTo>
                  <a:lnTo>
                    <a:pt x="723170" y="502278"/>
                  </a:lnTo>
                  <a:cubicBezTo>
                    <a:pt x="703674" y="528361"/>
                    <a:pt x="673018" y="543720"/>
                    <a:pt x="640454" y="543720"/>
                  </a:cubicBezTo>
                  <a:lnTo>
                    <a:pt x="25923" y="543720"/>
                  </a:lnTo>
                  <a:cubicBezTo>
                    <a:pt x="16112" y="543720"/>
                    <a:pt x="7141" y="538181"/>
                    <a:pt x="2746" y="529409"/>
                  </a:cubicBezTo>
                  <a:cubicBezTo>
                    <a:pt x="-1649" y="520638"/>
                    <a:pt x="-715" y="510136"/>
                    <a:pt x="5159" y="502278"/>
                  </a:cubicBezTo>
                  <a:lnTo>
                    <a:pt x="146407" y="313303"/>
                  </a:lnTo>
                  <a:cubicBezTo>
                    <a:pt x="164776" y="288728"/>
                    <a:pt x="164776" y="254993"/>
                    <a:pt x="146407" y="230417"/>
                  </a:cubicBezTo>
                  <a:lnTo>
                    <a:pt x="5159" y="41443"/>
                  </a:lnTo>
                  <a:cubicBezTo>
                    <a:pt x="-715" y="33584"/>
                    <a:pt x="-1649" y="23083"/>
                    <a:pt x="2746" y="14311"/>
                  </a:cubicBezTo>
                  <a:cubicBezTo>
                    <a:pt x="7141" y="5539"/>
                    <a:pt x="16112" y="0"/>
                    <a:pt x="25923" y="0"/>
                  </a:cubicBezTo>
                  <a:close/>
                </a:path>
              </a:pathLst>
            </a:custGeom>
            <a:solidFill>
              <a:srgbClr val="38AEB6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177800" y="-57150"/>
              <a:ext cx="667211" cy="600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144329" y="6186750"/>
            <a:ext cx="1795570" cy="1059788"/>
            <a:chOff x="0" y="0"/>
            <a:chExt cx="921211" cy="543720"/>
          </a:xfrm>
        </p:grpSpPr>
        <p:sp>
          <p:nvSpPr>
            <p:cNvPr id="24" name="Freeform 24"/>
            <p:cNvSpPr/>
            <p:nvPr/>
          </p:nvSpPr>
          <p:spPr>
            <a:xfrm>
              <a:off x="25817" y="0"/>
              <a:ext cx="878194" cy="543720"/>
            </a:xfrm>
            <a:custGeom>
              <a:avLst/>
              <a:gdLst/>
              <a:ahLst/>
              <a:cxnLst/>
              <a:rect l="l" t="t" r="r" b="b"/>
              <a:pathLst>
                <a:path w="878194" h="543720">
                  <a:moveTo>
                    <a:pt x="25923" y="0"/>
                  </a:moveTo>
                  <a:lnTo>
                    <a:pt x="640454" y="0"/>
                  </a:lnTo>
                  <a:cubicBezTo>
                    <a:pt x="673018" y="0"/>
                    <a:pt x="703674" y="15360"/>
                    <a:pt x="723170" y="41443"/>
                  </a:cubicBezTo>
                  <a:lnTo>
                    <a:pt x="864418" y="230417"/>
                  </a:lnTo>
                  <a:cubicBezTo>
                    <a:pt x="882786" y="254993"/>
                    <a:pt x="882786" y="288728"/>
                    <a:pt x="864418" y="313303"/>
                  </a:cubicBezTo>
                  <a:lnTo>
                    <a:pt x="723170" y="502278"/>
                  </a:lnTo>
                  <a:cubicBezTo>
                    <a:pt x="703674" y="528361"/>
                    <a:pt x="673018" y="543720"/>
                    <a:pt x="640454" y="543720"/>
                  </a:cubicBezTo>
                  <a:lnTo>
                    <a:pt x="25923" y="543720"/>
                  </a:lnTo>
                  <a:cubicBezTo>
                    <a:pt x="16112" y="543720"/>
                    <a:pt x="7141" y="538181"/>
                    <a:pt x="2746" y="529409"/>
                  </a:cubicBezTo>
                  <a:cubicBezTo>
                    <a:pt x="-1649" y="520638"/>
                    <a:pt x="-715" y="510136"/>
                    <a:pt x="5159" y="502278"/>
                  </a:cubicBezTo>
                  <a:lnTo>
                    <a:pt x="146407" y="313303"/>
                  </a:lnTo>
                  <a:cubicBezTo>
                    <a:pt x="164776" y="288728"/>
                    <a:pt x="164776" y="254993"/>
                    <a:pt x="146407" y="230417"/>
                  </a:cubicBezTo>
                  <a:lnTo>
                    <a:pt x="5159" y="41443"/>
                  </a:lnTo>
                  <a:cubicBezTo>
                    <a:pt x="-715" y="33584"/>
                    <a:pt x="-1649" y="23083"/>
                    <a:pt x="2746" y="14311"/>
                  </a:cubicBezTo>
                  <a:cubicBezTo>
                    <a:pt x="7141" y="5539"/>
                    <a:pt x="16112" y="0"/>
                    <a:pt x="25923" y="0"/>
                  </a:cubicBezTo>
                  <a:close/>
                </a:path>
              </a:pathLst>
            </a:custGeom>
            <a:solidFill>
              <a:srgbClr val="DDA707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177800" y="-57150"/>
              <a:ext cx="667211" cy="600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6680831" y="8071606"/>
            <a:ext cx="1300488" cy="117118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079"/>
              </a:lnSpc>
            </a:pPr>
            <a:endParaRPr/>
          </a:p>
        </p:txBody>
      </p:sp>
      <p:sp>
        <p:nvSpPr>
          <p:cNvPr id="38" name="TextBox 38"/>
          <p:cNvSpPr txBox="1"/>
          <p:nvPr/>
        </p:nvSpPr>
        <p:spPr>
          <a:xfrm>
            <a:off x="5012750" y="3742269"/>
            <a:ext cx="6026028" cy="1823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2500" b="1" spc="124" dirty="0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"/>
              </a:rPr>
              <a:t>Обявяване на </a:t>
            </a:r>
            <a:r>
              <a:rPr lang="en-US" sz="2500" b="1" spc="124" dirty="0" err="1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"/>
              </a:rPr>
              <a:t>резултатите</a:t>
            </a:r>
            <a:r>
              <a:rPr lang="en-US" sz="2500" b="1" spc="124" dirty="0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"/>
              </a:rPr>
              <a:t> от </a:t>
            </a:r>
            <a:r>
              <a:rPr lang="en-US" sz="2500" b="1" spc="124" dirty="0" err="1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"/>
              </a:rPr>
              <a:t>трети</a:t>
            </a:r>
            <a:r>
              <a:rPr lang="en-US" sz="2500" b="1" spc="124" dirty="0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"/>
              </a:rPr>
              <a:t> етап на класиране.</a:t>
            </a:r>
          </a:p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2500" b="1" spc="124" dirty="0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"/>
              </a:rPr>
              <a:t>до 29 </a:t>
            </a:r>
            <a:r>
              <a:rPr lang="en-US" sz="2500" b="1" spc="124" dirty="0" err="1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"/>
              </a:rPr>
              <a:t>юли</a:t>
            </a:r>
            <a:r>
              <a:rPr lang="en-US" sz="2500" b="1" spc="124" dirty="0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"/>
              </a:rPr>
              <a:t> 2026 г.</a:t>
            </a:r>
          </a:p>
          <a:p>
            <a:pPr algn="ctr">
              <a:lnSpc>
                <a:spcPts val="3600"/>
              </a:lnSpc>
              <a:spcBef>
                <a:spcPct val="0"/>
              </a:spcBef>
            </a:pPr>
            <a:endParaRPr lang="en-US" sz="2400" spc="124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7153809" y="1813914"/>
            <a:ext cx="724554" cy="807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</a:pPr>
            <a:r>
              <a:rPr lang="en-US" sz="4587" b="1" spc="192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01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6334274" y="2092138"/>
            <a:ext cx="925026" cy="808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  <a:spcBef>
                <a:spcPct val="0"/>
              </a:spcBef>
            </a:pPr>
            <a:r>
              <a:rPr lang="en-US" sz="4587" b="1" u="none" strike="noStrike" spc="192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02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336781" y="4164828"/>
            <a:ext cx="925026" cy="808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  <a:spcBef>
                <a:spcPct val="0"/>
              </a:spcBef>
            </a:pPr>
            <a:r>
              <a:rPr lang="en-US" sz="4587" b="1" u="none" strike="noStrike" spc="192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1589981" y="6312243"/>
            <a:ext cx="904789" cy="808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  <a:spcBef>
                <a:spcPct val="0"/>
              </a:spcBef>
            </a:pPr>
            <a:r>
              <a:rPr lang="en-US" sz="4587" b="1" u="none" strike="noStrike" spc="192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04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84025" y="1477823"/>
            <a:ext cx="5611976" cy="1730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700"/>
              </a:lnSpc>
              <a:spcBef>
                <a:spcPct val="0"/>
              </a:spcBef>
            </a:pPr>
            <a:r>
              <a:rPr lang="en-US" sz="2500" b="1" dirty="0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Обявяване на </a:t>
            </a:r>
            <a:r>
              <a:rPr lang="en-US" sz="2500" b="1" dirty="0" err="1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свободните</a:t>
            </a:r>
            <a:r>
              <a:rPr lang="en-US" sz="2500" b="1" dirty="0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 </a:t>
            </a:r>
            <a:r>
              <a:rPr lang="en-US" sz="2500" b="1" dirty="0" err="1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места</a:t>
            </a:r>
            <a:r>
              <a:rPr lang="en-US" sz="2500" b="1" dirty="0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 за </a:t>
            </a:r>
            <a:r>
              <a:rPr lang="en-US" sz="2500" b="1" dirty="0" err="1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трети</a:t>
            </a:r>
            <a:r>
              <a:rPr lang="en-US" sz="2500" b="1" dirty="0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 етап на класиране-до 24 </a:t>
            </a:r>
            <a:r>
              <a:rPr lang="en-US" sz="2500" b="1" dirty="0" err="1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юли</a:t>
            </a:r>
            <a:r>
              <a:rPr lang="en-US" sz="2500" b="1" dirty="0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 2026 г. 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913815" y="1687718"/>
            <a:ext cx="5954857" cy="174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9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Подаване на </a:t>
            </a:r>
            <a:r>
              <a:rPr lang="en-US" sz="2499" b="1" dirty="0" err="1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заявления</a:t>
            </a:r>
            <a:r>
              <a:rPr lang="en-US" sz="2499" b="1" dirty="0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 за </a:t>
            </a:r>
            <a:r>
              <a:rPr lang="en-US" sz="2499" b="1" dirty="0" err="1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участие</a:t>
            </a:r>
            <a:r>
              <a:rPr lang="en-US" sz="2499" b="1" dirty="0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 в </a:t>
            </a:r>
            <a:r>
              <a:rPr lang="en-US" sz="2499" b="1" dirty="0" err="1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трети</a:t>
            </a:r>
            <a:r>
              <a:rPr lang="en-US" sz="2499" b="1" dirty="0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 етап на класиране.</a:t>
            </a:r>
          </a:p>
          <a:p>
            <a:pPr marL="0" lvl="0" indent="0" algn="ctr">
              <a:lnSpc>
                <a:spcPts val="349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27 - 28 </a:t>
            </a:r>
            <a:r>
              <a:rPr lang="en-US" sz="2499" b="1" dirty="0" err="1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юли</a:t>
            </a:r>
            <a:r>
              <a:rPr lang="en-US" sz="2499" b="1" dirty="0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 2026 г.</a:t>
            </a:r>
          </a:p>
          <a:p>
            <a:pPr marL="0" lvl="0" indent="0" algn="ctr">
              <a:lnSpc>
                <a:spcPts val="3499"/>
              </a:lnSpc>
              <a:spcBef>
                <a:spcPct val="0"/>
              </a:spcBef>
            </a:pPr>
            <a:endParaRPr lang="en-US" sz="2499" b="1" dirty="0">
              <a:solidFill>
                <a:srgbClr val="1C1C1A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7153809" y="674435"/>
            <a:ext cx="7046045" cy="793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29"/>
              </a:lnSpc>
            </a:pPr>
            <a:r>
              <a:rPr lang="en-US" sz="5499" b="1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Трето класиране 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6663735" y="8145356"/>
            <a:ext cx="904789" cy="808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  <a:spcBef>
                <a:spcPct val="0"/>
              </a:spcBef>
            </a:pPr>
            <a:r>
              <a:rPr lang="en-US" sz="4587" b="1" u="none" strike="noStrike" spc="192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05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5742931" y="6254978"/>
            <a:ext cx="5698408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2500" b="1" spc="83" dirty="0" err="1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"/>
              </a:rPr>
              <a:t>Записване</a:t>
            </a:r>
            <a:r>
              <a:rPr lang="en-US" sz="2500" b="1" spc="83" dirty="0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"/>
              </a:rPr>
              <a:t> на </a:t>
            </a:r>
            <a:r>
              <a:rPr lang="en-US" sz="2500" b="1" spc="83" dirty="0" err="1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"/>
              </a:rPr>
              <a:t>класираните</a:t>
            </a:r>
            <a:r>
              <a:rPr lang="en-US" sz="2500" b="1" spc="83" dirty="0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"/>
              </a:rPr>
              <a:t> ученици на </a:t>
            </a:r>
            <a:r>
              <a:rPr lang="en-US" sz="2500" b="1" spc="83" dirty="0" err="1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"/>
              </a:rPr>
              <a:t>трети</a:t>
            </a:r>
            <a:r>
              <a:rPr lang="en-US" sz="2500" b="1" spc="83" dirty="0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"/>
              </a:rPr>
              <a:t> етап на класиране - 30 </a:t>
            </a:r>
            <a:r>
              <a:rPr lang="en-US" sz="2500" b="1" spc="83" dirty="0" err="1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"/>
              </a:rPr>
              <a:t>юли</a:t>
            </a:r>
            <a:r>
              <a:rPr lang="en-US" sz="2500" b="1" spc="83" dirty="0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"/>
              </a:rPr>
              <a:t> 2026 г.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1314" y="1467549"/>
            <a:ext cx="6487386" cy="1614426"/>
            <a:chOff x="0" y="0"/>
            <a:chExt cx="1708612" cy="425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08612" cy="425199"/>
            </a:xfrm>
            <a:custGeom>
              <a:avLst/>
              <a:gdLst/>
              <a:ahLst/>
              <a:cxnLst/>
              <a:rect l="l" t="t" r="r" b="b"/>
              <a:pathLst>
                <a:path w="1708612" h="425199">
                  <a:moveTo>
                    <a:pt x="68023" y="0"/>
                  </a:moveTo>
                  <a:lnTo>
                    <a:pt x="1640589" y="0"/>
                  </a:lnTo>
                  <a:cubicBezTo>
                    <a:pt x="1678157" y="0"/>
                    <a:pt x="1708612" y="30455"/>
                    <a:pt x="1708612" y="68023"/>
                  </a:cubicBezTo>
                  <a:lnTo>
                    <a:pt x="1708612" y="357176"/>
                  </a:lnTo>
                  <a:cubicBezTo>
                    <a:pt x="1708612" y="394744"/>
                    <a:pt x="1678157" y="425199"/>
                    <a:pt x="1640589" y="425199"/>
                  </a:cubicBezTo>
                  <a:lnTo>
                    <a:pt x="68023" y="425199"/>
                  </a:lnTo>
                  <a:cubicBezTo>
                    <a:pt x="30455" y="425199"/>
                    <a:pt x="0" y="394744"/>
                    <a:pt x="0" y="357176"/>
                  </a:cubicBezTo>
                  <a:lnTo>
                    <a:pt x="0" y="68023"/>
                  </a:lnTo>
                  <a:cubicBezTo>
                    <a:pt x="0" y="30455"/>
                    <a:pt x="30455" y="0"/>
                    <a:pt x="68023" y="0"/>
                  </a:cubicBezTo>
                  <a:close/>
                </a:path>
              </a:pathLst>
            </a:custGeom>
            <a:solidFill>
              <a:srgbClr val="EAE0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708612" cy="482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47551" y="1664765"/>
            <a:ext cx="6487386" cy="1614426"/>
            <a:chOff x="0" y="0"/>
            <a:chExt cx="1708612" cy="4251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08612" cy="425199"/>
            </a:xfrm>
            <a:custGeom>
              <a:avLst/>
              <a:gdLst/>
              <a:ahLst/>
              <a:cxnLst/>
              <a:rect l="l" t="t" r="r" b="b"/>
              <a:pathLst>
                <a:path w="1708612" h="425199">
                  <a:moveTo>
                    <a:pt x="68023" y="0"/>
                  </a:moveTo>
                  <a:lnTo>
                    <a:pt x="1640589" y="0"/>
                  </a:lnTo>
                  <a:cubicBezTo>
                    <a:pt x="1678157" y="0"/>
                    <a:pt x="1708612" y="30455"/>
                    <a:pt x="1708612" y="68023"/>
                  </a:cubicBezTo>
                  <a:lnTo>
                    <a:pt x="1708612" y="357176"/>
                  </a:lnTo>
                  <a:cubicBezTo>
                    <a:pt x="1708612" y="394744"/>
                    <a:pt x="1678157" y="425199"/>
                    <a:pt x="1640589" y="425199"/>
                  </a:cubicBezTo>
                  <a:lnTo>
                    <a:pt x="68023" y="425199"/>
                  </a:lnTo>
                  <a:cubicBezTo>
                    <a:pt x="30455" y="425199"/>
                    <a:pt x="0" y="394744"/>
                    <a:pt x="0" y="357176"/>
                  </a:cubicBezTo>
                  <a:lnTo>
                    <a:pt x="0" y="68023"/>
                  </a:lnTo>
                  <a:cubicBezTo>
                    <a:pt x="0" y="30455"/>
                    <a:pt x="30455" y="0"/>
                    <a:pt x="68023" y="0"/>
                  </a:cubicBezTo>
                  <a:close/>
                </a:path>
              </a:pathLst>
            </a:custGeom>
            <a:solidFill>
              <a:srgbClr val="FFBEC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708612" cy="482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18301" y="1744868"/>
            <a:ext cx="1795570" cy="1059788"/>
            <a:chOff x="0" y="0"/>
            <a:chExt cx="921211" cy="543720"/>
          </a:xfrm>
        </p:grpSpPr>
        <p:sp>
          <p:nvSpPr>
            <p:cNvPr id="9" name="Freeform 9"/>
            <p:cNvSpPr/>
            <p:nvPr/>
          </p:nvSpPr>
          <p:spPr>
            <a:xfrm>
              <a:off x="25817" y="0"/>
              <a:ext cx="878194" cy="543720"/>
            </a:xfrm>
            <a:custGeom>
              <a:avLst/>
              <a:gdLst/>
              <a:ahLst/>
              <a:cxnLst/>
              <a:rect l="l" t="t" r="r" b="b"/>
              <a:pathLst>
                <a:path w="878194" h="543720">
                  <a:moveTo>
                    <a:pt x="25923" y="0"/>
                  </a:moveTo>
                  <a:lnTo>
                    <a:pt x="640454" y="0"/>
                  </a:lnTo>
                  <a:cubicBezTo>
                    <a:pt x="673018" y="0"/>
                    <a:pt x="703674" y="15360"/>
                    <a:pt x="723170" y="41443"/>
                  </a:cubicBezTo>
                  <a:lnTo>
                    <a:pt x="864418" y="230417"/>
                  </a:lnTo>
                  <a:cubicBezTo>
                    <a:pt x="882786" y="254993"/>
                    <a:pt x="882786" y="288728"/>
                    <a:pt x="864418" y="313303"/>
                  </a:cubicBezTo>
                  <a:lnTo>
                    <a:pt x="723170" y="502278"/>
                  </a:lnTo>
                  <a:cubicBezTo>
                    <a:pt x="703674" y="528361"/>
                    <a:pt x="673018" y="543720"/>
                    <a:pt x="640454" y="543720"/>
                  </a:cubicBezTo>
                  <a:lnTo>
                    <a:pt x="25923" y="543720"/>
                  </a:lnTo>
                  <a:cubicBezTo>
                    <a:pt x="16112" y="543720"/>
                    <a:pt x="7141" y="538181"/>
                    <a:pt x="2746" y="529409"/>
                  </a:cubicBezTo>
                  <a:cubicBezTo>
                    <a:pt x="-1649" y="520638"/>
                    <a:pt x="-715" y="510136"/>
                    <a:pt x="5159" y="502278"/>
                  </a:cubicBezTo>
                  <a:lnTo>
                    <a:pt x="146407" y="313303"/>
                  </a:lnTo>
                  <a:cubicBezTo>
                    <a:pt x="164776" y="288728"/>
                    <a:pt x="164776" y="254993"/>
                    <a:pt x="146407" y="230417"/>
                  </a:cubicBezTo>
                  <a:lnTo>
                    <a:pt x="5159" y="41443"/>
                  </a:lnTo>
                  <a:cubicBezTo>
                    <a:pt x="-715" y="33584"/>
                    <a:pt x="-1649" y="23083"/>
                    <a:pt x="2746" y="14311"/>
                  </a:cubicBezTo>
                  <a:cubicBezTo>
                    <a:pt x="7141" y="5539"/>
                    <a:pt x="16112" y="0"/>
                    <a:pt x="25923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77800" y="-57150"/>
              <a:ext cx="667211" cy="600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727271" y="1928214"/>
            <a:ext cx="1795570" cy="1059788"/>
            <a:chOff x="0" y="0"/>
            <a:chExt cx="921211" cy="543720"/>
          </a:xfrm>
        </p:grpSpPr>
        <p:sp>
          <p:nvSpPr>
            <p:cNvPr id="12" name="Freeform 12"/>
            <p:cNvSpPr/>
            <p:nvPr/>
          </p:nvSpPr>
          <p:spPr>
            <a:xfrm>
              <a:off x="25817" y="0"/>
              <a:ext cx="878194" cy="543720"/>
            </a:xfrm>
            <a:custGeom>
              <a:avLst/>
              <a:gdLst/>
              <a:ahLst/>
              <a:cxnLst/>
              <a:rect l="l" t="t" r="r" b="b"/>
              <a:pathLst>
                <a:path w="878194" h="543720">
                  <a:moveTo>
                    <a:pt x="25923" y="0"/>
                  </a:moveTo>
                  <a:lnTo>
                    <a:pt x="640454" y="0"/>
                  </a:lnTo>
                  <a:cubicBezTo>
                    <a:pt x="673018" y="0"/>
                    <a:pt x="703674" y="15360"/>
                    <a:pt x="723170" y="41443"/>
                  </a:cubicBezTo>
                  <a:lnTo>
                    <a:pt x="864418" y="230417"/>
                  </a:lnTo>
                  <a:cubicBezTo>
                    <a:pt x="882786" y="254993"/>
                    <a:pt x="882786" y="288728"/>
                    <a:pt x="864418" y="313303"/>
                  </a:cubicBezTo>
                  <a:lnTo>
                    <a:pt x="723170" y="502278"/>
                  </a:lnTo>
                  <a:cubicBezTo>
                    <a:pt x="703674" y="528361"/>
                    <a:pt x="673018" y="543720"/>
                    <a:pt x="640454" y="543720"/>
                  </a:cubicBezTo>
                  <a:lnTo>
                    <a:pt x="25923" y="543720"/>
                  </a:lnTo>
                  <a:cubicBezTo>
                    <a:pt x="16112" y="543720"/>
                    <a:pt x="7141" y="538181"/>
                    <a:pt x="2746" y="529409"/>
                  </a:cubicBezTo>
                  <a:cubicBezTo>
                    <a:pt x="-1649" y="520638"/>
                    <a:pt x="-715" y="510136"/>
                    <a:pt x="5159" y="502278"/>
                  </a:cubicBezTo>
                  <a:lnTo>
                    <a:pt x="146407" y="313303"/>
                  </a:lnTo>
                  <a:cubicBezTo>
                    <a:pt x="164776" y="288728"/>
                    <a:pt x="164776" y="254993"/>
                    <a:pt x="146407" y="230417"/>
                  </a:cubicBezTo>
                  <a:lnTo>
                    <a:pt x="5159" y="41443"/>
                  </a:lnTo>
                  <a:cubicBezTo>
                    <a:pt x="-715" y="33584"/>
                    <a:pt x="-1649" y="23083"/>
                    <a:pt x="2746" y="14311"/>
                  </a:cubicBezTo>
                  <a:cubicBezTo>
                    <a:pt x="7141" y="5539"/>
                    <a:pt x="16112" y="0"/>
                    <a:pt x="25923" y="0"/>
                  </a:cubicBezTo>
                  <a:close/>
                </a:path>
              </a:pathLst>
            </a:custGeom>
            <a:solidFill>
              <a:srgbClr val="E46671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77800" y="-57150"/>
              <a:ext cx="667211" cy="600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716323" y="3500023"/>
            <a:ext cx="6487386" cy="1614426"/>
            <a:chOff x="0" y="0"/>
            <a:chExt cx="1708612" cy="42519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708612" cy="425199"/>
            </a:xfrm>
            <a:custGeom>
              <a:avLst/>
              <a:gdLst/>
              <a:ahLst/>
              <a:cxnLst/>
              <a:rect l="l" t="t" r="r" b="b"/>
              <a:pathLst>
                <a:path w="1708612" h="425199">
                  <a:moveTo>
                    <a:pt x="68023" y="0"/>
                  </a:moveTo>
                  <a:lnTo>
                    <a:pt x="1640589" y="0"/>
                  </a:lnTo>
                  <a:cubicBezTo>
                    <a:pt x="1678157" y="0"/>
                    <a:pt x="1708612" y="30455"/>
                    <a:pt x="1708612" y="68023"/>
                  </a:cubicBezTo>
                  <a:lnTo>
                    <a:pt x="1708612" y="357176"/>
                  </a:lnTo>
                  <a:cubicBezTo>
                    <a:pt x="1708612" y="394744"/>
                    <a:pt x="1678157" y="425199"/>
                    <a:pt x="1640589" y="425199"/>
                  </a:cubicBezTo>
                  <a:lnTo>
                    <a:pt x="68023" y="425199"/>
                  </a:lnTo>
                  <a:cubicBezTo>
                    <a:pt x="30455" y="425199"/>
                    <a:pt x="0" y="394744"/>
                    <a:pt x="0" y="357176"/>
                  </a:cubicBezTo>
                  <a:lnTo>
                    <a:pt x="0" y="68023"/>
                  </a:lnTo>
                  <a:cubicBezTo>
                    <a:pt x="0" y="30455"/>
                    <a:pt x="30455" y="0"/>
                    <a:pt x="68023" y="0"/>
                  </a:cubicBezTo>
                  <a:close/>
                </a:path>
              </a:pathLst>
            </a:custGeom>
            <a:solidFill>
              <a:srgbClr val="B5EBE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1708612" cy="482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009055" y="7991073"/>
            <a:ext cx="6487386" cy="1614426"/>
            <a:chOff x="0" y="0"/>
            <a:chExt cx="1708612" cy="42519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708612" cy="425199"/>
            </a:xfrm>
            <a:custGeom>
              <a:avLst/>
              <a:gdLst/>
              <a:ahLst/>
              <a:cxnLst/>
              <a:rect l="l" t="t" r="r" b="b"/>
              <a:pathLst>
                <a:path w="1708612" h="425199">
                  <a:moveTo>
                    <a:pt x="68023" y="0"/>
                  </a:moveTo>
                  <a:lnTo>
                    <a:pt x="1640589" y="0"/>
                  </a:lnTo>
                  <a:cubicBezTo>
                    <a:pt x="1678157" y="0"/>
                    <a:pt x="1708612" y="30455"/>
                    <a:pt x="1708612" y="68023"/>
                  </a:cubicBezTo>
                  <a:lnTo>
                    <a:pt x="1708612" y="357176"/>
                  </a:lnTo>
                  <a:cubicBezTo>
                    <a:pt x="1708612" y="394744"/>
                    <a:pt x="1678157" y="425199"/>
                    <a:pt x="1640589" y="425199"/>
                  </a:cubicBezTo>
                  <a:lnTo>
                    <a:pt x="68023" y="425199"/>
                  </a:lnTo>
                  <a:cubicBezTo>
                    <a:pt x="30455" y="425199"/>
                    <a:pt x="0" y="394744"/>
                    <a:pt x="0" y="357176"/>
                  </a:cubicBezTo>
                  <a:lnTo>
                    <a:pt x="0" y="68023"/>
                  </a:lnTo>
                  <a:cubicBezTo>
                    <a:pt x="0" y="30455"/>
                    <a:pt x="30455" y="0"/>
                    <a:pt x="68023" y="0"/>
                  </a:cubicBezTo>
                  <a:close/>
                </a:path>
              </a:pathLst>
            </a:custGeom>
            <a:solidFill>
              <a:srgbClr val="FFE8A3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1708612" cy="482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934310" y="3708040"/>
            <a:ext cx="1795570" cy="1059788"/>
            <a:chOff x="0" y="0"/>
            <a:chExt cx="921211" cy="543720"/>
          </a:xfrm>
        </p:grpSpPr>
        <p:sp>
          <p:nvSpPr>
            <p:cNvPr id="21" name="Freeform 21"/>
            <p:cNvSpPr/>
            <p:nvPr/>
          </p:nvSpPr>
          <p:spPr>
            <a:xfrm>
              <a:off x="25817" y="0"/>
              <a:ext cx="878194" cy="543720"/>
            </a:xfrm>
            <a:custGeom>
              <a:avLst/>
              <a:gdLst/>
              <a:ahLst/>
              <a:cxnLst/>
              <a:rect l="l" t="t" r="r" b="b"/>
              <a:pathLst>
                <a:path w="878194" h="543720">
                  <a:moveTo>
                    <a:pt x="25923" y="0"/>
                  </a:moveTo>
                  <a:lnTo>
                    <a:pt x="640454" y="0"/>
                  </a:lnTo>
                  <a:cubicBezTo>
                    <a:pt x="673018" y="0"/>
                    <a:pt x="703674" y="15360"/>
                    <a:pt x="723170" y="41443"/>
                  </a:cubicBezTo>
                  <a:lnTo>
                    <a:pt x="864418" y="230417"/>
                  </a:lnTo>
                  <a:cubicBezTo>
                    <a:pt x="882786" y="254993"/>
                    <a:pt x="882786" y="288728"/>
                    <a:pt x="864418" y="313303"/>
                  </a:cubicBezTo>
                  <a:lnTo>
                    <a:pt x="723170" y="502278"/>
                  </a:lnTo>
                  <a:cubicBezTo>
                    <a:pt x="703674" y="528361"/>
                    <a:pt x="673018" y="543720"/>
                    <a:pt x="640454" y="543720"/>
                  </a:cubicBezTo>
                  <a:lnTo>
                    <a:pt x="25923" y="543720"/>
                  </a:lnTo>
                  <a:cubicBezTo>
                    <a:pt x="16112" y="543720"/>
                    <a:pt x="7141" y="538181"/>
                    <a:pt x="2746" y="529409"/>
                  </a:cubicBezTo>
                  <a:cubicBezTo>
                    <a:pt x="-1649" y="520638"/>
                    <a:pt x="-715" y="510136"/>
                    <a:pt x="5159" y="502278"/>
                  </a:cubicBezTo>
                  <a:lnTo>
                    <a:pt x="146407" y="313303"/>
                  </a:lnTo>
                  <a:cubicBezTo>
                    <a:pt x="164776" y="288728"/>
                    <a:pt x="164776" y="254993"/>
                    <a:pt x="146407" y="230417"/>
                  </a:cubicBezTo>
                  <a:lnTo>
                    <a:pt x="5159" y="41443"/>
                  </a:lnTo>
                  <a:cubicBezTo>
                    <a:pt x="-715" y="33584"/>
                    <a:pt x="-1649" y="23083"/>
                    <a:pt x="2746" y="14311"/>
                  </a:cubicBezTo>
                  <a:cubicBezTo>
                    <a:pt x="7141" y="5539"/>
                    <a:pt x="16112" y="0"/>
                    <a:pt x="25923" y="0"/>
                  </a:cubicBezTo>
                  <a:close/>
                </a:path>
              </a:pathLst>
            </a:custGeom>
            <a:solidFill>
              <a:srgbClr val="38AEB6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177800" y="-57150"/>
              <a:ext cx="667211" cy="600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095673" y="8309332"/>
            <a:ext cx="1795570" cy="1059788"/>
            <a:chOff x="0" y="0"/>
            <a:chExt cx="921211" cy="543720"/>
          </a:xfrm>
        </p:grpSpPr>
        <p:sp>
          <p:nvSpPr>
            <p:cNvPr id="24" name="Freeform 24"/>
            <p:cNvSpPr/>
            <p:nvPr/>
          </p:nvSpPr>
          <p:spPr>
            <a:xfrm>
              <a:off x="25817" y="0"/>
              <a:ext cx="878194" cy="543720"/>
            </a:xfrm>
            <a:custGeom>
              <a:avLst/>
              <a:gdLst/>
              <a:ahLst/>
              <a:cxnLst/>
              <a:rect l="l" t="t" r="r" b="b"/>
              <a:pathLst>
                <a:path w="878194" h="543720">
                  <a:moveTo>
                    <a:pt x="25923" y="0"/>
                  </a:moveTo>
                  <a:lnTo>
                    <a:pt x="640454" y="0"/>
                  </a:lnTo>
                  <a:cubicBezTo>
                    <a:pt x="673018" y="0"/>
                    <a:pt x="703674" y="15360"/>
                    <a:pt x="723170" y="41443"/>
                  </a:cubicBezTo>
                  <a:lnTo>
                    <a:pt x="864418" y="230417"/>
                  </a:lnTo>
                  <a:cubicBezTo>
                    <a:pt x="882786" y="254993"/>
                    <a:pt x="882786" y="288728"/>
                    <a:pt x="864418" y="313303"/>
                  </a:cubicBezTo>
                  <a:lnTo>
                    <a:pt x="723170" y="502278"/>
                  </a:lnTo>
                  <a:cubicBezTo>
                    <a:pt x="703674" y="528361"/>
                    <a:pt x="673018" y="543720"/>
                    <a:pt x="640454" y="543720"/>
                  </a:cubicBezTo>
                  <a:lnTo>
                    <a:pt x="25923" y="543720"/>
                  </a:lnTo>
                  <a:cubicBezTo>
                    <a:pt x="16112" y="543720"/>
                    <a:pt x="7141" y="538181"/>
                    <a:pt x="2746" y="529409"/>
                  </a:cubicBezTo>
                  <a:cubicBezTo>
                    <a:pt x="-1649" y="520638"/>
                    <a:pt x="-715" y="510136"/>
                    <a:pt x="5159" y="502278"/>
                  </a:cubicBezTo>
                  <a:lnTo>
                    <a:pt x="146407" y="313303"/>
                  </a:lnTo>
                  <a:cubicBezTo>
                    <a:pt x="164776" y="288728"/>
                    <a:pt x="164776" y="254993"/>
                    <a:pt x="146407" y="230417"/>
                  </a:cubicBezTo>
                  <a:lnTo>
                    <a:pt x="5159" y="41443"/>
                  </a:lnTo>
                  <a:cubicBezTo>
                    <a:pt x="-715" y="33584"/>
                    <a:pt x="-1649" y="23083"/>
                    <a:pt x="2746" y="14311"/>
                  </a:cubicBezTo>
                  <a:cubicBezTo>
                    <a:pt x="7141" y="5539"/>
                    <a:pt x="16112" y="0"/>
                    <a:pt x="25923" y="0"/>
                  </a:cubicBezTo>
                  <a:close/>
                </a:path>
              </a:pathLst>
            </a:custGeom>
            <a:solidFill>
              <a:srgbClr val="DDA707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177800" y="-57150"/>
              <a:ext cx="667211" cy="600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748178" y="5405315"/>
            <a:ext cx="7202314" cy="1733581"/>
            <a:chOff x="0" y="0"/>
            <a:chExt cx="1896906" cy="45658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96906" cy="456581"/>
            </a:xfrm>
            <a:custGeom>
              <a:avLst/>
              <a:gdLst/>
              <a:ahLst/>
              <a:cxnLst/>
              <a:rect l="l" t="t" r="r" b="b"/>
              <a:pathLst>
                <a:path w="1896906" h="456581">
                  <a:moveTo>
                    <a:pt x="61271" y="0"/>
                  </a:moveTo>
                  <a:lnTo>
                    <a:pt x="1835635" y="0"/>
                  </a:lnTo>
                  <a:cubicBezTo>
                    <a:pt x="1851885" y="0"/>
                    <a:pt x="1867470" y="6455"/>
                    <a:pt x="1878960" y="17946"/>
                  </a:cubicBezTo>
                  <a:cubicBezTo>
                    <a:pt x="1890451" y="29436"/>
                    <a:pt x="1896906" y="45021"/>
                    <a:pt x="1896906" y="61271"/>
                  </a:cubicBezTo>
                  <a:lnTo>
                    <a:pt x="1896906" y="395310"/>
                  </a:lnTo>
                  <a:cubicBezTo>
                    <a:pt x="1896906" y="429149"/>
                    <a:pt x="1869474" y="456581"/>
                    <a:pt x="1835635" y="456581"/>
                  </a:cubicBezTo>
                  <a:lnTo>
                    <a:pt x="61271" y="456581"/>
                  </a:lnTo>
                  <a:cubicBezTo>
                    <a:pt x="45021" y="456581"/>
                    <a:pt x="29436" y="450126"/>
                    <a:pt x="17946" y="438635"/>
                  </a:cubicBezTo>
                  <a:cubicBezTo>
                    <a:pt x="6455" y="427145"/>
                    <a:pt x="0" y="411560"/>
                    <a:pt x="0" y="395310"/>
                  </a:cubicBezTo>
                  <a:lnTo>
                    <a:pt x="0" y="61271"/>
                  </a:lnTo>
                  <a:cubicBezTo>
                    <a:pt x="0" y="45021"/>
                    <a:pt x="6455" y="29436"/>
                    <a:pt x="17946" y="17946"/>
                  </a:cubicBezTo>
                  <a:cubicBezTo>
                    <a:pt x="29436" y="6455"/>
                    <a:pt x="45021" y="0"/>
                    <a:pt x="6127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1896906" cy="5137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73569" y="5280770"/>
            <a:ext cx="6844850" cy="1858126"/>
            <a:chOff x="0" y="0"/>
            <a:chExt cx="1802759" cy="48938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02759" cy="489383"/>
            </a:xfrm>
            <a:custGeom>
              <a:avLst/>
              <a:gdLst/>
              <a:ahLst/>
              <a:cxnLst/>
              <a:rect l="l" t="t" r="r" b="b"/>
              <a:pathLst>
                <a:path w="1802759" h="489383">
                  <a:moveTo>
                    <a:pt x="64470" y="0"/>
                  </a:moveTo>
                  <a:lnTo>
                    <a:pt x="1738288" y="0"/>
                  </a:lnTo>
                  <a:cubicBezTo>
                    <a:pt x="1755387" y="0"/>
                    <a:pt x="1771785" y="6792"/>
                    <a:pt x="1783876" y="18883"/>
                  </a:cubicBezTo>
                  <a:cubicBezTo>
                    <a:pt x="1795966" y="30973"/>
                    <a:pt x="1802759" y="47372"/>
                    <a:pt x="1802759" y="64470"/>
                  </a:cubicBezTo>
                  <a:lnTo>
                    <a:pt x="1802759" y="424913"/>
                  </a:lnTo>
                  <a:cubicBezTo>
                    <a:pt x="1802759" y="460519"/>
                    <a:pt x="1773894" y="489383"/>
                    <a:pt x="1738288" y="489383"/>
                  </a:cubicBezTo>
                  <a:lnTo>
                    <a:pt x="64470" y="489383"/>
                  </a:lnTo>
                  <a:cubicBezTo>
                    <a:pt x="28864" y="489383"/>
                    <a:pt x="0" y="460519"/>
                    <a:pt x="0" y="424913"/>
                  </a:cubicBezTo>
                  <a:lnTo>
                    <a:pt x="0" y="64470"/>
                  </a:lnTo>
                  <a:cubicBezTo>
                    <a:pt x="0" y="28864"/>
                    <a:pt x="28864" y="0"/>
                    <a:pt x="64470" y="0"/>
                  </a:cubicBezTo>
                  <a:close/>
                </a:path>
              </a:pathLst>
            </a:custGeom>
            <a:solidFill>
              <a:srgbClr val="00C268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0" y="-57150"/>
              <a:ext cx="1802759" cy="546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829423" y="5709980"/>
            <a:ext cx="1795570" cy="1059788"/>
            <a:chOff x="0" y="0"/>
            <a:chExt cx="921211" cy="543720"/>
          </a:xfrm>
        </p:grpSpPr>
        <p:sp>
          <p:nvSpPr>
            <p:cNvPr id="36" name="Freeform 36"/>
            <p:cNvSpPr/>
            <p:nvPr/>
          </p:nvSpPr>
          <p:spPr>
            <a:xfrm>
              <a:off x="25817" y="0"/>
              <a:ext cx="878194" cy="543720"/>
            </a:xfrm>
            <a:custGeom>
              <a:avLst/>
              <a:gdLst/>
              <a:ahLst/>
              <a:cxnLst/>
              <a:rect l="l" t="t" r="r" b="b"/>
              <a:pathLst>
                <a:path w="878194" h="543720">
                  <a:moveTo>
                    <a:pt x="25923" y="0"/>
                  </a:moveTo>
                  <a:lnTo>
                    <a:pt x="640454" y="0"/>
                  </a:lnTo>
                  <a:cubicBezTo>
                    <a:pt x="673018" y="0"/>
                    <a:pt x="703674" y="15360"/>
                    <a:pt x="723170" y="41443"/>
                  </a:cubicBezTo>
                  <a:lnTo>
                    <a:pt x="864418" y="230417"/>
                  </a:lnTo>
                  <a:cubicBezTo>
                    <a:pt x="882786" y="254993"/>
                    <a:pt x="882786" y="288728"/>
                    <a:pt x="864418" y="313303"/>
                  </a:cubicBezTo>
                  <a:lnTo>
                    <a:pt x="723170" y="502278"/>
                  </a:lnTo>
                  <a:cubicBezTo>
                    <a:pt x="703674" y="528361"/>
                    <a:pt x="673018" y="543720"/>
                    <a:pt x="640454" y="543720"/>
                  </a:cubicBezTo>
                  <a:lnTo>
                    <a:pt x="25923" y="543720"/>
                  </a:lnTo>
                  <a:cubicBezTo>
                    <a:pt x="16112" y="543720"/>
                    <a:pt x="7141" y="538181"/>
                    <a:pt x="2746" y="529409"/>
                  </a:cubicBezTo>
                  <a:cubicBezTo>
                    <a:pt x="-1649" y="520638"/>
                    <a:pt x="-715" y="510136"/>
                    <a:pt x="5159" y="502278"/>
                  </a:cubicBezTo>
                  <a:lnTo>
                    <a:pt x="146407" y="313303"/>
                  </a:lnTo>
                  <a:cubicBezTo>
                    <a:pt x="164776" y="288728"/>
                    <a:pt x="164776" y="254993"/>
                    <a:pt x="146407" y="230417"/>
                  </a:cubicBezTo>
                  <a:lnTo>
                    <a:pt x="5159" y="41443"/>
                  </a:lnTo>
                  <a:cubicBezTo>
                    <a:pt x="-715" y="33584"/>
                    <a:pt x="-1649" y="23083"/>
                    <a:pt x="2746" y="14311"/>
                  </a:cubicBezTo>
                  <a:cubicBezTo>
                    <a:pt x="7141" y="5539"/>
                    <a:pt x="16112" y="0"/>
                    <a:pt x="25923" y="0"/>
                  </a:cubicBezTo>
                  <a:close/>
                </a:path>
              </a:pathLst>
            </a:custGeom>
            <a:solidFill>
              <a:srgbClr val="3FBA64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177800" y="-57150"/>
              <a:ext cx="667211" cy="600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4886544" y="3720950"/>
            <a:ext cx="6026028" cy="1365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2500" spc="124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Обявяване на </a:t>
            </a:r>
            <a:r>
              <a:rPr lang="en-US" sz="2500" spc="124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резултатите</a:t>
            </a:r>
            <a:r>
              <a:rPr lang="en-US" sz="2500" spc="124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от </a:t>
            </a:r>
            <a:r>
              <a:rPr lang="en-US" sz="2500" spc="124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четвърти</a:t>
            </a:r>
            <a:r>
              <a:rPr lang="en-US" sz="2500" spc="124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етап на класиране - до 05 </a:t>
            </a:r>
            <a:r>
              <a:rPr lang="en-US" sz="2500" spc="124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август</a:t>
            </a:r>
            <a:r>
              <a:rPr lang="en-US" sz="2500" spc="124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2026 г. </a:t>
            </a:r>
            <a:r>
              <a:rPr lang="en-US" sz="2500" spc="124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вкл</a:t>
            </a:r>
            <a:r>
              <a:rPr lang="en-US" sz="2500" spc="124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153809" y="1813914"/>
            <a:ext cx="724554" cy="807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</a:pPr>
            <a:r>
              <a:rPr lang="en-US" sz="4587" b="1" spc="192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01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6334274" y="2092138"/>
            <a:ext cx="925026" cy="808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  <a:spcBef>
                <a:spcPct val="0"/>
              </a:spcBef>
            </a:pPr>
            <a:r>
              <a:rPr lang="en-US" sz="4587" b="1" u="none" strike="noStrike" spc="192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02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373930" y="3905119"/>
            <a:ext cx="925026" cy="808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  <a:spcBef>
                <a:spcPct val="0"/>
              </a:spcBef>
            </a:pPr>
            <a:r>
              <a:rPr lang="en-US" sz="4587" b="1" u="none" strike="noStrike" spc="192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1550651" y="8377454"/>
            <a:ext cx="893268" cy="749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  <a:spcBef>
                <a:spcPct val="0"/>
              </a:spcBef>
            </a:pPr>
            <a:r>
              <a:rPr lang="en-US" sz="4587" b="1" u="none" strike="noStrike" spc="192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</a:t>
            </a:r>
            <a:r>
              <a:rPr lang="bg-BG" sz="4587" b="1" u="none" strike="noStrike" spc="192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6</a:t>
            </a:r>
            <a:endParaRPr lang="en-US" sz="4587" b="1" u="none" strike="noStrike" spc="192" dirty="0">
              <a:solidFill>
                <a:srgbClr val="FFFFFF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484024" y="1477823"/>
            <a:ext cx="6301965" cy="1772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00"/>
              </a:lnSpc>
              <a:spcBef>
                <a:spcPct val="0"/>
              </a:spcBef>
            </a:pPr>
            <a:r>
              <a:rPr lang="en-US" sz="2500" b="1" dirty="0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Обявяване на </a:t>
            </a:r>
            <a:r>
              <a:rPr lang="en-US" sz="2500" b="1" dirty="0" err="1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свободните</a:t>
            </a:r>
            <a:r>
              <a:rPr lang="en-US" sz="2500" b="1" dirty="0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 </a:t>
            </a:r>
            <a:r>
              <a:rPr lang="en-US" sz="2500" b="1" dirty="0" err="1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места</a:t>
            </a:r>
            <a:r>
              <a:rPr lang="en-US" sz="2500" b="1" dirty="0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 за </a:t>
            </a:r>
            <a:r>
              <a:rPr lang="en-US" sz="2500" b="1" dirty="0" err="1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четвърти</a:t>
            </a:r>
            <a:r>
              <a:rPr lang="en-US" sz="2500" b="1" dirty="0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 етап на класиране - 31  </a:t>
            </a:r>
            <a:r>
              <a:rPr lang="en-US" sz="2500" b="1" dirty="0" err="1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юли</a:t>
            </a:r>
            <a:r>
              <a:rPr lang="en-US" sz="2500" b="1" dirty="0">
                <a:solidFill>
                  <a:srgbClr val="1C1C1A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 2026 г.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913815" y="1651989"/>
            <a:ext cx="5954857" cy="1308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9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Подаване на </a:t>
            </a:r>
            <a:r>
              <a:rPr lang="en-US" sz="2499" b="1" dirty="0" err="1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заявления</a:t>
            </a:r>
            <a:r>
              <a:rPr lang="en-US" sz="2499" b="1" dirty="0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 за </a:t>
            </a:r>
            <a:r>
              <a:rPr lang="en-US" sz="2499" b="1" dirty="0" err="1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участие</a:t>
            </a:r>
            <a:r>
              <a:rPr lang="en-US" sz="2499" b="1" dirty="0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 в </a:t>
            </a:r>
            <a:r>
              <a:rPr lang="en-US" sz="2499" b="1" dirty="0" err="1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четвърти</a:t>
            </a:r>
            <a:r>
              <a:rPr lang="en-US" sz="2499" b="1" dirty="0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 етап на класиране- 03 и 04 </a:t>
            </a:r>
            <a:r>
              <a:rPr lang="en-US" sz="2499" b="1" dirty="0" err="1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август</a:t>
            </a:r>
            <a:r>
              <a:rPr lang="en-US" sz="2499" b="1" dirty="0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 2026 г.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5694422" y="360110"/>
            <a:ext cx="7820550" cy="793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29"/>
              </a:lnSpc>
            </a:pPr>
            <a:r>
              <a:rPr lang="en-US" sz="5499" b="1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Четвърто  класиране 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283211" y="5865156"/>
            <a:ext cx="904789" cy="749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  <a:spcBef>
                <a:spcPct val="0"/>
              </a:spcBef>
            </a:pPr>
            <a:r>
              <a:rPr lang="en-US" sz="4587" b="1" u="none" strike="noStrike" spc="192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</a:t>
            </a:r>
            <a:r>
              <a:rPr lang="bg-BG" sz="4587" b="1" u="none" strike="noStrike" spc="192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4</a:t>
            </a:r>
            <a:endParaRPr lang="en-US" sz="4587" b="1" u="none" strike="noStrike" spc="192" dirty="0">
              <a:solidFill>
                <a:srgbClr val="FFFFFF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552301" y="5865156"/>
            <a:ext cx="6487386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2500" b="1" spc="83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Записване</a:t>
            </a:r>
            <a:r>
              <a:rPr lang="en-US" sz="2500" b="1" spc="83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на </a:t>
            </a:r>
            <a:r>
              <a:rPr lang="en-US" sz="2500" b="1" spc="83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класираните</a:t>
            </a:r>
            <a:r>
              <a:rPr lang="en-US" sz="2500" b="1" spc="83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ученици на </a:t>
            </a:r>
            <a:r>
              <a:rPr lang="en-US" sz="2500" b="1" spc="83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четвърти</a:t>
            </a:r>
            <a:r>
              <a:rPr lang="en-US" sz="2500" b="1" spc="83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етап на класиране - 6 - 7 </a:t>
            </a:r>
            <a:r>
              <a:rPr lang="en-US" sz="2500" b="1" spc="83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август</a:t>
            </a:r>
            <a:r>
              <a:rPr lang="en-US" sz="2500" b="1" spc="83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2026 г.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9800781" y="5958758"/>
            <a:ext cx="7202314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2500" b="1" spc="83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Обявяване на </a:t>
            </a:r>
            <a:r>
              <a:rPr lang="en-US" sz="2500" b="1" spc="83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свободните</a:t>
            </a:r>
            <a:r>
              <a:rPr lang="en-US" sz="2500" b="1" spc="83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500" b="1" spc="83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места</a:t>
            </a:r>
            <a:r>
              <a:rPr lang="en-US" sz="2500" b="1" spc="83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след </a:t>
            </a:r>
            <a:r>
              <a:rPr lang="en-US" sz="2500" b="1" spc="83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четвърти</a:t>
            </a:r>
            <a:r>
              <a:rPr lang="en-US" sz="2500" b="1" spc="83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етап на класиране - до 17 </a:t>
            </a:r>
            <a:r>
              <a:rPr lang="en-US" sz="2500" b="1" spc="83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август</a:t>
            </a:r>
            <a:r>
              <a:rPr lang="en-US" sz="2500" b="1" spc="83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2026 г.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5316513" y="8259646"/>
            <a:ext cx="5826918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2500" b="1" spc="83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Попълване</a:t>
            </a:r>
            <a:r>
              <a:rPr lang="en-US" sz="2500" b="1" spc="83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на </a:t>
            </a:r>
            <a:r>
              <a:rPr lang="en-US" sz="2500" b="1" spc="83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свободните</a:t>
            </a:r>
            <a:r>
              <a:rPr lang="en-US" sz="2500" b="1" spc="83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500" b="1" spc="83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места</a:t>
            </a:r>
            <a:r>
              <a:rPr lang="en-US" sz="2500" b="1" spc="83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след </a:t>
            </a:r>
            <a:r>
              <a:rPr lang="en-US" sz="2500" b="1" spc="83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четвъртия</a:t>
            </a:r>
            <a:r>
              <a:rPr lang="en-US" sz="2500" b="1" spc="83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етап на класиране - определя се от директора до 11 </a:t>
            </a:r>
            <a:r>
              <a:rPr lang="en-US" sz="2500" b="1" spc="83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септември</a:t>
            </a:r>
            <a:r>
              <a:rPr lang="en-US" sz="2500" b="1" spc="83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2026 г.</a:t>
            </a:r>
          </a:p>
        </p:txBody>
      </p:sp>
      <p:grpSp>
        <p:nvGrpSpPr>
          <p:cNvPr id="51" name="Group 23">
            <a:extLst>
              <a:ext uri="{FF2B5EF4-FFF2-40B4-BE49-F238E27FC236}">
                <a16:creationId xmlns:a16="http://schemas.microsoft.com/office/drawing/2014/main" id="{37F857A9-14CF-492E-ADBA-ADDCD5D28579}"/>
              </a:ext>
            </a:extLst>
          </p:cNvPr>
          <p:cNvGrpSpPr/>
          <p:nvPr/>
        </p:nvGrpSpPr>
        <p:grpSpPr>
          <a:xfrm>
            <a:off x="16476531" y="5805943"/>
            <a:ext cx="1795570" cy="1059788"/>
            <a:chOff x="0" y="0"/>
            <a:chExt cx="921211" cy="543720"/>
          </a:xfrm>
          <a:solidFill>
            <a:schemeClr val="bg2">
              <a:lumMod val="90000"/>
            </a:schemeClr>
          </a:solidFill>
        </p:grpSpPr>
        <p:sp>
          <p:nvSpPr>
            <p:cNvPr id="52" name="Freeform 24">
              <a:extLst>
                <a:ext uri="{FF2B5EF4-FFF2-40B4-BE49-F238E27FC236}">
                  <a16:creationId xmlns:a16="http://schemas.microsoft.com/office/drawing/2014/main" id="{E18B3891-E55A-4DD3-992B-21477350AC47}"/>
                </a:ext>
              </a:extLst>
            </p:cNvPr>
            <p:cNvSpPr/>
            <p:nvPr/>
          </p:nvSpPr>
          <p:spPr>
            <a:xfrm>
              <a:off x="25817" y="0"/>
              <a:ext cx="878194" cy="543720"/>
            </a:xfrm>
            <a:custGeom>
              <a:avLst/>
              <a:gdLst/>
              <a:ahLst/>
              <a:cxnLst/>
              <a:rect l="l" t="t" r="r" b="b"/>
              <a:pathLst>
                <a:path w="878194" h="543720">
                  <a:moveTo>
                    <a:pt x="25923" y="0"/>
                  </a:moveTo>
                  <a:lnTo>
                    <a:pt x="640454" y="0"/>
                  </a:lnTo>
                  <a:cubicBezTo>
                    <a:pt x="673018" y="0"/>
                    <a:pt x="703674" y="15360"/>
                    <a:pt x="723170" y="41443"/>
                  </a:cubicBezTo>
                  <a:lnTo>
                    <a:pt x="864418" y="230417"/>
                  </a:lnTo>
                  <a:cubicBezTo>
                    <a:pt x="882786" y="254993"/>
                    <a:pt x="882786" y="288728"/>
                    <a:pt x="864418" y="313303"/>
                  </a:cubicBezTo>
                  <a:lnTo>
                    <a:pt x="723170" y="502278"/>
                  </a:lnTo>
                  <a:cubicBezTo>
                    <a:pt x="703674" y="528361"/>
                    <a:pt x="673018" y="543720"/>
                    <a:pt x="640454" y="543720"/>
                  </a:cubicBezTo>
                  <a:lnTo>
                    <a:pt x="25923" y="543720"/>
                  </a:lnTo>
                  <a:cubicBezTo>
                    <a:pt x="16112" y="543720"/>
                    <a:pt x="7141" y="538181"/>
                    <a:pt x="2746" y="529409"/>
                  </a:cubicBezTo>
                  <a:cubicBezTo>
                    <a:pt x="-1649" y="520638"/>
                    <a:pt x="-715" y="510136"/>
                    <a:pt x="5159" y="502278"/>
                  </a:cubicBezTo>
                  <a:lnTo>
                    <a:pt x="146407" y="313303"/>
                  </a:lnTo>
                  <a:cubicBezTo>
                    <a:pt x="164776" y="288728"/>
                    <a:pt x="164776" y="254993"/>
                    <a:pt x="146407" y="230417"/>
                  </a:cubicBezTo>
                  <a:lnTo>
                    <a:pt x="5159" y="41443"/>
                  </a:lnTo>
                  <a:cubicBezTo>
                    <a:pt x="-715" y="33584"/>
                    <a:pt x="-1649" y="23083"/>
                    <a:pt x="2746" y="14311"/>
                  </a:cubicBezTo>
                  <a:cubicBezTo>
                    <a:pt x="7141" y="5539"/>
                    <a:pt x="16112" y="0"/>
                    <a:pt x="25923" y="0"/>
                  </a:cubicBezTo>
                  <a:close/>
                </a:path>
              </a:pathLst>
            </a:custGeom>
            <a:grpFill/>
          </p:spPr>
        </p:sp>
        <p:sp>
          <p:nvSpPr>
            <p:cNvPr id="53" name="TextBox 25">
              <a:extLst>
                <a:ext uri="{FF2B5EF4-FFF2-40B4-BE49-F238E27FC236}">
                  <a16:creationId xmlns:a16="http://schemas.microsoft.com/office/drawing/2014/main" id="{BCB93118-FF90-413B-BA74-2BD43265DC69}"/>
                </a:ext>
              </a:extLst>
            </p:cNvPr>
            <p:cNvSpPr txBox="1"/>
            <p:nvPr/>
          </p:nvSpPr>
          <p:spPr>
            <a:xfrm>
              <a:off x="177800" y="-57150"/>
              <a:ext cx="667211" cy="60087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54" name="TextBox 42">
            <a:extLst>
              <a:ext uri="{FF2B5EF4-FFF2-40B4-BE49-F238E27FC236}">
                <a16:creationId xmlns:a16="http://schemas.microsoft.com/office/drawing/2014/main" id="{3BE7E052-B734-4449-B8D5-0D61EFF7C538}"/>
              </a:ext>
            </a:extLst>
          </p:cNvPr>
          <p:cNvSpPr txBox="1"/>
          <p:nvPr/>
        </p:nvSpPr>
        <p:spPr>
          <a:xfrm>
            <a:off x="17055698" y="5853650"/>
            <a:ext cx="893268" cy="749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ctr">
              <a:lnSpc>
                <a:spcPts val="6422"/>
              </a:lnSpc>
              <a:spcBef>
                <a:spcPct val="0"/>
              </a:spcBef>
            </a:pPr>
            <a:r>
              <a:rPr lang="en-US" sz="4587" b="1" u="none" strike="noStrike" spc="192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</a:t>
            </a:r>
            <a:r>
              <a:rPr lang="bg-BG" sz="4587" b="1" spc="192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5</a:t>
            </a:r>
            <a:endParaRPr lang="en-US" sz="4587" b="1" u="none" strike="noStrike" spc="192" dirty="0">
              <a:solidFill>
                <a:srgbClr val="FFFFFF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33225" y="5199376"/>
            <a:ext cx="5167312" cy="1201049"/>
            <a:chOff x="0" y="0"/>
            <a:chExt cx="812800" cy="1889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88921"/>
            </a:xfrm>
            <a:custGeom>
              <a:avLst/>
              <a:gdLst/>
              <a:ahLst/>
              <a:cxnLst/>
              <a:rect l="l" t="t" r="r" b="b"/>
              <a:pathLst>
                <a:path w="812800" h="188921">
                  <a:moveTo>
                    <a:pt x="38954" y="0"/>
                  </a:moveTo>
                  <a:lnTo>
                    <a:pt x="773846" y="0"/>
                  </a:lnTo>
                  <a:cubicBezTo>
                    <a:pt x="795359" y="0"/>
                    <a:pt x="812800" y="17441"/>
                    <a:pt x="812800" y="38954"/>
                  </a:cubicBezTo>
                  <a:lnTo>
                    <a:pt x="812800" y="149966"/>
                  </a:lnTo>
                  <a:cubicBezTo>
                    <a:pt x="812800" y="160298"/>
                    <a:pt x="808696" y="170206"/>
                    <a:pt x="801391" y="177511"/>
                  </a:cubicBezTo>
                  <a:cubicBezTo>
                    <a:pt x="794085" y="184817"/>
                    <a:pt x="784177" y="188921"/>
                    <a:pt x="773846" y="188921"/>
                  </a:cubicBezTo>
                  <a:lnTo>
                    <a:pt x="38954" y="188921"/>
                  </a:lnTo>
                  <a:cubicBezTo>
                    <a:pt x="17441" y="188921"/>
                    <a:pt x="0" y="171480"/>
                    <a:pt x="0" y="149966"/>
                  </a:cubicBezTo>
                  <a:lnTo>
                    <a:pt x="0" y="38954"/>
                  </a:lnTo>
                  <a:cubicBezTo>
                    <a:pt x="0" y="17441"/>
                    <a:pt x="17441" y="0"/>
                    <a:pt x="38954" y="0"/>
                  </a:cubicBezTo>
                  <a:close/>
                </a:path>
              </a:pathLst>
            </a:custGeom>
            <a:solidFill>
              <a:srgbClr val="E466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246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796168" y="4796766"/>
            <a:ext cx="6752785" cy="2006269"/>
            <a:chOff x="0" y="0"/>
            <a:chExt cx="2051818" cy="609600"/>
          </a:xfrm>
        </p:grpSpPr>
        <p:sp>
          <p:nvSpPr>
            <p:cNvPr id="6" name="Freeform 6"/>
            <p:cNvSpPr/>
            <p:nvPr/>
          </p:nvSpPr>
          <p:spPr>
            <a:xfrm>
              <a:off x="12165" y="0"/>
              <a:ext cx="2027487" cy="609600"/>
            </a:xfrm>
            <a:custGeom>
              <a:avLst/>
              <a:gdLst/>
              <a:ahLst/>
              <a:cxnLst/>
              <a:rect l="l" t="t" r="r" b="b"/>
              <a:pathLst>
                <a:path w="2027487" h="609600">
                  <a:moveTo>
                    <a:pt x="234601" y="0"/>
                  </a:moveTo>
                  <a:lnTo>
                    <a:pt x="1996087" y="0"/>
                  </a:lnTo>
                  <a:cubicBezTo>
                    <a:pt x="2006180" y="0"/>
                    <a:pt x="2015658" y="4852"/>
                    <a:pt x="2021560" y="13040"/>
                  </a:cubicBezTo>
                  <a:cubicBezTo>
                    <a:pt x="2027462" y="21229"/>
                    <a:pt x="2029068" y="31755"/>
                    <a:pt x="2025876" y="41330"/>
                  </a:cubicBezTo>
                  <a:lnTo>
                    <a:pt x="1850230" y="568270"/>
                  </a:lnTo>
                  <a:cubicBezTo>
                    <a:pt x="1842002" y="592952"/>
                    <a:pt x="1818904" y="609600"/>
                    <a:pt x="1792887" y="609600"/>
                  </a:cubicBezTo>
                  <a:lnTo>
                    <a:pt x="31401" y="609600"/>
                  </a:lnTo>
                  <a:cubicBezTo>
                    <a:pt x="21308" y="609600"/>
                    <a:pt x="11829" y="604748"/>
                    <a:pt x="5928" y="596560"/>
                  </a:cubicBezTo>
                  <a:cubicBezTo>
                    <a:pt x="26" y="588371"/>
                    <a:pt x="-1580" y="577845"/>
                    <a:pt x="1612" y="568270"/>
                  </a:cubicBezTo>
                  <a:lnTo>
                    <a:pt x="177258" y="41330"/>
                  </a:lnTo>
                  <a:cubicBezTo>
                    <a:pt x="185486" y="16648"/>
                    <a:pt x="208584" y="0"/>
                    <a:pt x="234601" y="0"/>
                  </a:cubicBezTo>
                  <a:close/>
                </a:path>
              </a:pathLst>
            </a:custGeom>
            <a:solidFill>
              <a:srgbClr val="FFBEC4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01600" y="-57150"/>
              <a:ext cx="1848618" cy="666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042244" y="5404440"/>
            <a:ext cx="952500" cy="69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529"/>
              </a:lnSpc>
              <a:spcBef>
                <a:spcPct val="0"/>
              </a:spcBef>
            </a:pPr>
            <a:r>
              <a:rPr lang="en-US" sz="3949" b="1" u="none" strike="noStrike" spc="165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02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933225" y="7654641"/>
            <a:ext cx="5167312" cy="1201049"/>
            <a:chOff x="0" y="0"/>
            <a:chExt cx="812800" cy="18892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188921"/>
            </a:xfrm>
            <a:custGeom>
              <a:avLst/>
              <a:gdLst/>
              <a:ahLst/>
              <a:cxnLst/>
              <a:rect l="l" t="t" r="r" b="b"/>
              <a:pathLst>
                <a:path w="812800" h="188921">
                  <a:moveTo>
                    <a:pt x="38954" y="0"/>
                  </a:moveTo>
                  <a:lnTo>
                    <a:pt x="773846" y="0"/>
                  </a:lnTo>
                  <a:cubicBezTo>
                    <a:pt x="795359" y="0"/>
                    <a:pt x="812800" y="17441"/>
                    <a:pt x="812800" y="38954"/>
                  </a:cubicBezTo>
                  <a:lnTo>
                    <a:pt x="812800" y="149966"/>
                  </a:lnTo>
                  <a:cubicBezTo>
                    <a:pt x="812800" y="160298"/>
                    <a:pt x="808696" y="170206"/>
                    <a:pt x="801391" y="177511"/>
                  </a:cubicBezTo>
                  <a:cubicBezTo>
                    <a:pt x="794085" y="184817"/>
                    <a:pt x="784177" y="188921"/>
                    <a:pt x="773846" y="188921"/>
                  </a:cubicBezTo>
                  <a:lnTo>
                    <a:pt x="38954" y="188921"/>
                  </a:lnTo>
                  <a:cubicBezTo>
                    <a:pt x="17441" y="188921"/>
                    <a:pt x="0" y="171480"/>
                    <a:pt x="0" y="149966"/>
                  </a:cubicBezTo>
                  <a:lnTo>
                    <a:pt x="0" y="38954"/>
                  </a:lnTo>
                  <a:cubicBezTo>
                    <a:pt x="0" y="17441"/>
                    <a:pt x="17441" y="0"/>
                    <a:pt x="38954" y="0"/>
                  </a:cubicBezTo>
                  <a:close/>
                </a:path>
              </a:pathLst>
            </a:custGeom>
            <a:solidFill>
              <a:srgbClr val="38AEB6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812800" cy="246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75782" y="7252031"/>
            <a:ext cx="6673171" cy="2006269"/>
            <a:chOff x="0" y="0"/>
            <a:chExt cx="2027627" cy="609600"/>
          </a:xfrm>
        </p:grpSpPr>
        <p:sp>
          <p:nvSpPr>
            <p:cNvPr id="13" name="Freeform 13"/>
            <p:cNvSpPr/>
            <p:nvPr/>
          </p:nvSpPr>
          <p:spPr>
            <a:xfrm>
              <a:off x="12310" y="0"/>
              <a:ext cx="2003007" cy="609600"/>
            </a:xfrm>
            <a:custGeom>
              <a:avLst/>
              <a:gdLst/>
              <a:ahLst/>
              <a:cxnLst/>
              <a:rect l="l" t="t" r="r" b="b"/>
              <a:pathLst>
                <a:path w="2003007" h="609600">
                  <a:moveTo>
                    <a:pt x="234976" y="0"/>
                  </a:moveTo>
                  <a:lnTo>
                    <a:pt x="1971231" y="0"/>
                  </a:lnTo>
                  <a:cubicBezTo>
                    <a:pt x="1981445" y="0"/>
                    <a:pt x="1991037" y="4910"/>
                    <a:pt x="1997009" y="13196"/>
                  </a:cubicBezTo>
                  <a:cubicBezTo>
                    <a:pt x="2002981" y="21482"/>
                    <a:pt x="2004606" y="32134"/>
                    <a:pt x="2001376" y="41824"/>
                  </a:cubicBezTo>
                  <a:lnTo>
                    <a:pt x="1826058" y="567776"/>
                  </a:lnTo>
                  <a:cubicBezTo>
                    <a:pt x="1817733" y="592753"/>
                    <a:pt x="1794359" y="609600"/>
                    <a:pt x="1768031" y="609600"/>
                  </a:cubicBezTo>
                  <a:lnTo>
                    <a:pt x="31776" y="609600"/>
                  </a:lnTo>
                  <a:cubicBezTo>
                    <a:pt x="21562" y="609600"/>
                    <a:pt x="11971" y="604690"/>
                    <a:pt x="5998" y="596404"/>
                  </a:cubicBezTo>
                  <a:cubicBezTo>
                    <a:pt x="26" y="588118"/>
                    <a:pt x="-1599" y="577466"/>
                    <a:pt x="1631" y="567776"/>
                  </a:cubicBezTo>
                  <a:lnTo>
                    <a:pt x="176949" y="41824"/>
                  </a:lnTo>
                  <a:cubicBezTo>
                    <a:pt x="185274" y="16847"/>
                    <a:pt x="208648" y="0"/>
                    <a:pt x="234976" y="0"/>
                  </a:cubicBezTo>
                  <a:close/>
                </a:path>
              </a:pathLst>
            </a:custGeom>
            <a:solidFill>
              <a:srgbClr val="B5EBEF"/>
            </a:solidFill>
            <a:ln cap="rnd">
              <a:noFill/>
              <a:prstDash val="solid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1600" y="-57150"/>
              <a:ext cx="1824427" cy="666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042244" y="7859706"/>
            <a:ext cx="952500" cy="69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529"/>
              </a:lnSpc>
              <a:spcBef>
                <a:spcPct val="0"/>
              </a:spcBef>
            </a:pPr>
            <a:r>
              <a:rPr lang="en-US" sz="3949" b="1" u="none" strike="noStrike" spc="165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03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933225" y="2745432"/>
            <a:ext cx="5167312" cy="1201049"/>
            <a:chOff x="0" y="0"/>
            <a:chExt cx="812800" cy="18892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188921"/>
            </a:xfrm>
            <a:custGeom>
              <a:avLst/>
              <a:gdLst/>
              <a:ahLst/>
              <a:cxnLst/>
              <a:rect l="l" t="t" r="r" b="b"/>
              <a:pathLst>
                <a:path w="812800" h="188921">
                  <a:moveTo>
                    <a:pt x="38954" y="0"/>
                  </a:moveTo>
                  <a:lnTo>
                    <a:pt x="773846" y="0"/>
                  </a:lnTo>
                  <a:cubicBezTo>
                    <a:pt x="795359" y="0"/>
                    <a:pt x="812800" y="17441"/>
                    <a:pt x="812800" y="38954"/>
                  </a:cubicBezTo>
                  <a:lnTo>
                    <a:pt x="812800" y="149966"/>
                  </a:lnTo>
                  <a:cubicBezTo>
                    <a:pt x="812800" y="160298"/>
                    <a:pt x="808696" y="170206"/>
                    <a:pt x="801391" y="177511"/>
                  </a:cubicBezTo>
                  <a:cubicBezTo>
                    <a:pt x="794085" y="184817"/>
                    <a:pt x="784177" y="188921"/>
                    <a:pt x="773846" y="188921"/>
                  </a:cubicBezTo>
                  <a:lnTo>
                    <a:pt x="38954" y="188921"/>
                  </a:lnTo>
                  <a:cubicBezTo>
                    <a:pt x="17441" y="188921"/>
                    <a:pt x="0" y="171480"/>
                    <a:pt x="0" y="149966"/>
                  </a:cubicBezTo>
                  <a:lnTo>
                    <a:pt x="0" y="38954"/>
                  </a:lnTo>
                  <a:cubicBezTo>
                    <a:pt x="0" y="17441"/>
                    <a:pt x="17441" y="0"/>
                    <a:pt x="38954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812800" cy="246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716554" y="2342822"/>
            <a:ext cx="7129887" cy="2006269"/>
            <a:chOff x="0" y="0"/>
            <a:chExt cx="2166399" cy="609600"/>
          </a:xfrm>
        </p:grpSpPr>
        <p:sp>
          <p:nvSpPr>
            <p:cNvPr id="20" name="Freeform 20"/>
            <p:cNvSpPr/>
            <p:nvPr/>
          </p:nvSpPr>
          <p:spPr>
            <a:xfrm>
              <a:off x="11522" y="0"/>
              <a:ext cx="2143356" cy="609600"/>
            </a:xfrm>
            <a:custGeom>
              <a:avLst/>
              <a:gdLst/>
              <a:ahLst/>
              <a:cxnLst/>
              <a:rect l="l" t="t" r="r" b="b"/>
              <a:pathLst>
                <a:path w="2143356" h="609600">
                  <a:moveTo>
                    <a:pt x="232940" y="0"/>
                  </a:moveTo>
                  <a:lnTo>
                    <a:pt x="2113616" y="0"/>
                  </a:lnTo>
                  <a:cubicBezTo>
                    <a:pt x="2123175" y="0"/>
                    <a:pt x="2132152" y="4595"/>
                    <a:pt x="2137742" y="12351"/>
                  </a:cubicBezTo>
                  <a:cubicBezTo>
                    <a:pt x="2143332" y="20106"/>
                    <a:pt x="2144852" y="30075"/>
                    <a:pt x="2141829" y="39145"/>
                  </a:cubicBezTo>
                  <a:lnTo>
                    <a:pt x="1964726" y="570455"/>
                  </a:lnTo>
                  <a:cubicBezTo>
                    <a:pt x="1956933" y="593832"/>
                    <a:pt x="1935057" y="609600"/>
                    <a:pt x="1910416" y="609600"/>
                  </a:cubicBezTo>
                  <a:lnTo>
                    <a:pt x="29740" y="609600"/>
                  </a:lnTo>
                  <a:cubicBezTo>
                    <a:pt x="20180" y="609600"/>
                    <a:pt x="11203" y="605005"/>
                    <a:pt x="5614" y="597249"/>
                  </a:cubicBezTo>
                  <a:cubicBezTo>
                    <a:pt x="24" y="589494"/>
                    <a:pt x="-1497" y="579525"/>
                    <a:pt x="1526" y="570455"/>
                  </a:cubicBezTo>
                  <a:lnTo>
                    <a:pt x="178630" y="39145"/>
                  </a:lnTo>
                  <a:cubicBezTo>
                    <a:pt x="186422" y="15768"/>
                    <a:pt x="208299" y="0"/>
                    <a:pt x="232940" y="0"/>
                  </a:cubicBezTo>
                  <a:close/>
                </a:path>
              </a:pathLst>
            </a:custGeom>
            <a:solidFill>
              <a:srgbClr val="EAE0FF"/>
            </a:solidFill>
            <a:ln cap="rnd">
              <a:noFill/>
              <a:prstDash val="solid"/>
              <a:round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1600" y="-57150"/>
              <a:ext cx="1963199" cy="666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2042244" y="2950496"/>
            <a:ext cx="952500" cy="69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529"/>
              </a:lnSpc>
              <a:spcBef>
                <a:spcPct val="0"/>
              </a:spcBef>
            </a:pPr>
            <a:r>
              <a:rPr lang="en-US" sz="3949" b="1" u="none" strike="noStrike" spc="165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741855" y="2811756"/>
            <a:ext cx="3808700" cy="727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</a:pPr>
            <a:r>
              <a:rPr lang="en-US" sz="2400">
                <a:solidFill>
                  <a:srgbClr val="1C1C1A"/>
                </a:solidFill>
                <a:latin typeface="Arimo"/>
                <a:ea typeface="Arimo"/>
                <a:cs typeface="Arimo"/>
                <a:sym typeface="Arimo"/>
              </a:rPr>
              <a:t>Заявление до директора;</a:t>
            </a:r>
          </a:p>
          <a:p>
            <a:pPr marL="0" lvl="0" indent="0" algn="l">
              <a:lnSpc>
                <a:spcPts val="2099"/>
              </a:lnSpc>
            </a:pPr>
            <a:r>
              <a:rPr lang="en-US" sz="1399">
                <a:solidFill>
                  <a:srgbClr val="1C1C1A"/>
                </a:solidFill>
                <a:latin typeface="Arimo"/>
                <a:ea typeface="Arimo"/>
                <a:cs typeface="Arimo"/>
                <a:sym typeface="Arimo"/>
              </a:rPr>
              <a:t> 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41855" y="5349216"/>
            <a:ext cx="4503769" cy="908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</a:pPr>
            <a:r>
              <a:rPr lang="en-US" sz="2400">
                <a:solidFill>
                  <a:srgbClr val="1C1C1A"/>
                </a:solidFill>
                <a:latin typeface="Arimo"/>
                <a:ea typeface="Arimo"/>
                <a:cs typeface="Arimo"/>
                <a:sym typeface="Arimo"/>
              </a:rPr>
              <a:t>Оригинал на свидетелството за основно образование;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665152" y="7305431"/>
            <a:ext cx="5635738" cy="1823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</a:pPr>
            <a:r>
              <a:rPr lang="en-US" sz="2400">
                <a:solidFill>
                  <a:srgbClr val="1C1C1A"/>
                </a:solidFill>
                <a:latin typeface="Arimo"/>
                <a:ea typeface="Arimo"/>
                <a:cs typeface="Arimo"/>
                <a:sym typeface="Arimo"/>
              </a:rPr>
              <a:t>Оригинал на медицинското свидетелство (за Професионалните гимназии и за профилите изкуства и спорт).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620978" y="284480"/>
            <a:ext cx="7046045" cy="1526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29"/>
              </a:lnSpc>
            </a:pPr>
            <a:r>
              <a:rPr lang="en-US" sz="5499" b="1">
                <a:solidFill>
                  <a:srgbClr val="1C1C1A"/>
                </a:solidFill>
                <a:latin typeface="Arimo Bold"/>
                <a:ea typeface="Arimo Bold"/>
                <a:cs typeface="Arimo Bold"/>
                <a:sym typeface="Arimo Bold"/>
              </a:rPr>
              <a:t>Документи за записване </a:t>
            </a:r>
          </a:p>
        </p:txBody>
      </p:sp>
      <p:sp>
        <p:nvSpPr>
          <p:cNvPr id="27" name="Freeform 27"/>
          <p:cNvSpPr/>
          <p:nvPr/>
        </p:nvSpPr>
        <p:spPr>
          <a:xfrm>
            <a:off x="11335874" y="3109507"/>
            <a:ext cx="6419709" cy="4179738"/>
          </a:xfrm>
          <a:custGeom>
            <a:avLst/>
            <a:gdLst/>
            <a:ahLst/>
            <a:cxnLst/>
            <a:rect l="l" t="t" r="r" b="b"/>
            <a:pathLst>
              <a:path w="6419709" h="4179738">
                <a:moveTo>
                  <a:pt x="0" y="0"/>
                </a:moveTo>
                <a:lnTo>
                  <a:pt x="6419709" y="0"/>
                </a:lnTo>
                <a:lnTo>
                  <a:pt x="6419709" y="4179738"/>
                </a:lnTo>
                <a:lnTo>
                  <a:pt x="0" y="41797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0037744" y="9807466"/>
            <a:ext cx="8250244" cy="479546"/>
          </a:xfrm>
          <a:custGeom>
            <a:avLst/>
            <a:gdLst/>
            <a:ahLst/>
            <a:cxnLst/>
            <a:rect l="l" t="t" r="r" b="b"/>
            <a:pathLst>
              <a:path w="8250244" h="479546">
                <a:moveTo>
                  <a:pt x="0" y="0"/>
                </a:moveTo>
                <a:lnTo>
                  <a:pt x="8250244" y="0"/>
                </a:lnTo>
                <a:lnTo>
                  <a:pt x="8250244" y="479546"/>
                </a:lnTo>
                <a:lnTo>
                  <a:pt x="0" y="4795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162866" y="140460"/>
            <a:ext cx="2342666" cy="2342666"/>
          </a:xfrm>
          <a:custGeom>
            <a:avLst/>
            <a:gdLst/>
            <a:ahLst/>
            <a:cxnLst/>
            <a:rect l="l" t="t" r="r" b="b"/>
            <a:pathLst>
              <a:path w="2342666" h="2342666">
                <a:moveTo>
                  <a:pt x="0" y="0"/>
                </a:moveTo>
                <a:lnTo>
                  <a:pt x="2342666" y="0"/>
                </a:lnTo>
                <a:lnTo>
                  <a:pt x="2342666" y="2342666"/>
                </a:lnTo>
                <a:lnTo>
                  <a:pt x="0" y="23426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143000" y="3075911"/>
            <a:ext cx="7882602" cy="5170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799" b="1" dirty="0">
                <a:solidFill>
                  <a:srgbClr val="27257F"/>
                </a:solidFill>
                <a:latin typeface="Barlow Medium"/>
                <a:ea typeface="Barlow Medium"/>
                <a:cs typeface="Barlow Medium"/>
                <a:sym typeface="Barlow Medium"/>
              </a:rPr>
              <a:t> </a:t>
            </a:r>
            <a:r>
              <a:rPr lang="ru-RU" sz="2800" dirty="0" err="1"/>
              <a:t>Работно</a:t>
            </a:r>
            <a:r>
              <a:rPr lang="ru-RU" sz="2800" dirty="0"/>
              <a:t> време на Комисията за </a:t>
            </a:r>
            <a:r>
              <a:rPr lang="ru-RU" sz="2800" dirty="0" err="1"/>
              <a:t>насочване</a:t>
            </a:r>
            <a:r>
              <a:rPr lang="ru-RU" sz="2800" dirty="0"/>
              <a:t> на ученици с </a:t>
            </a:r>
            <a:r>
              <a:rPr lang="ru-RU" sz="2800" dirty="0" err="1"/>
              <a:t>хронични</a:t>
            </a:r>
            <a:r>
              <a:rPr lang="ru-RU" sz="2800" dirty="0"/>
              <a:t> </a:t>
            </a:r>
            <a:r>
              <a:rPr lang="ru-RU" sz="2800" dirty="0" err="1"/>
              <a:t>заболявания</a:t>
            </a:r>
            <a:r>
              <a:rPr lang="ru-RU" sz="2800" dirty="0"/>
              <a:t>, физически и </a:t>
            </a:r>
            <a:r>
              <a:rPr lang="ru-RU" sz="2800" dirty="0" err="1"/>
              <a:t>сензорни</a:t>
            </a:r>
            <a:r>
              <a:rPr lang="ru-RU" sz="2800" dirty="0"/>
              <a:t> </a:t>
            </a:r>
            <a:r>
              <a:rPr lang="ru-RU" sz="2800" dirty="0" err="1"/>
              <a:t>увреждания</a:t>
            </a:r>
            <a:r>
              <a:rPr lang="ru-RU" sz="2800" dirty="0"/>
              <a:t>, със </a:t>
            </a:r>
            <a:r>
              <a:rPr lang="ru-RU" sz="2800" dirty="0" err="1"/>
              <a:t>специални</a:t>
            </a:r>
            <a:r>
              <a:rPr lang="ru-RU" sz="2800" dirty="0"/>
              <a:t> </a:t>
            </a:r>
            <a:r>
              <a:rPr lang="ru-RU" sz="2800" dirty="0" err="1"/>
              <a:t>образователни</a:t>
            </a:r>
            <a:r>
              <a:rPr lang="ru-RU" sz="2800" dirty="0"/>
              <a:t> потребности по чл.120, ал.7 от ЗПУО, от </a:t>
            </a:r>
            <a:r>
              <a:rPr lang="ru-RU" sz="2800" dirty="0" err="1"/>
              <a:t>домовете</a:t>
            </a:r>
            <a:r>
              <a:rPr lang="ru-RU" sz="2800" dirty="0"/>
              <a:t> за </a:t>
            </a:r>
            <a:r>
              <a:rPr lang="ru-RU" sz="2800" dirty="0" err="1"/>
              <a:t>деца</a:t>
            </a:r>
            <a:r>
              <a:rPr lang="ru-RU" sz="2800" dirty="0"/>
              <a:t>, </a:t>
            </a:r>
            <a:r>
              <a:rPr lang="ru-RU" sz="2800" dirty="0" err="1"/>
              <a:t>лишени</a:t>
            </a:r>
            <a:r>
              <a:rPr lang="ru-RU" sz="2800" dirty="0"/>
              <a:t> от </a:t>
            </a:r>
            <a:r>
              <a:rPr lang="ru-RU" sz="2800" dirty="0" err="1"/>
              <a:t>родителски</a:t>
            </a:r>
            <a:r>
              <a:rPr lang="ru-RU" sz="2800" dirty="0"/>
              <a:t> </a:t>
            </a:r>
            <a:r>
              <a:rPr lang="ru-RU" sz="2800" dirty="0" err="1"/>
              <a:t>грижи</a:t>
            </a:r>
            <a:r>
              <a:rPr lang="ru-RU" sz="2800" dirty="0"/>
              <a:t>, и от </a:t>
            </a:r>
            <a:r>
              <a:rPr lang="ru-RU" sz="2800" dirty="0" err="1"/>
              <a:t>центровете</a:t>
            </a:r>
            <a:r>
              <a:rPr lang="ru-RU" sz="2800" dirty="0"/>
              <a:t> за </a:t>
            </a:r>
            <a:r>
              <a:rPr lang="ru-RU" sz="2800" dirty="0" err="1"/>
              <a:t>настаняване</a:t>
            </a:r>
            <a:r>
              <a:rPr lang="ru-RU" sz="2800" dirty="0"/>
              <a:t> от </a:t>
            </a:r>
            <a:r>
              <a:rPr lang="ru-RU" sz="2800" dirty="0" err="1"/>
              <a:t>семеен</a:t>
            </a:r>
            <a:r>
              <a:rPr lang="ru-RU" sz="2800" dirty="0"/>
              <a:t> тип и ученици, </a:t>
            </a:r>
            <a:r>
              <a:rPr lang="ru-RU" sz="2800" dirty="0" err="1"/>
              <a:t>настанени</a:t>
            </a:r>
            <a:r>
              <a:rPr lang="ru-RU" sz="2800" dirty="0"/>
              <a:t> в </a:t>
            </a:r>
            <a:r>
              <a:rPr lang="ru-RU" sz="2800" dirty="0" err="1"/>
              <a:t>приемни</a:t>
            </a:r>
            <a:r>
              <a:rPr lang="ru-RU" sz="2800" dirty="0"/>
              <a:t> семейства - </a:t>
            </a:r>
            <a:r>
              <a:rPr lang="ru-RU" sz="2800" b="1" dirty="0"/>
              <a:t>от 03.05. до 21.05.2026 г. (в работни дни) </a:t>
            </a:r>
            <a:r>
              <a:rPr lang="ru-RU" sz="2800" dirty="0"/>
              <a:t>- </a:t>
            </a:r>
            <a:r>
              <a:rPr lang="ru-RU" sz="2800" dirty="0" err="1"/>
              <a:t>посоченият</a:t>
            </a:r>
            <a:r>
              <a:rPr lang="ru-RU" sz="2800" dirty="0"/>
              <a:t> период е за ученици с </a:t>
            </a:r>
            <a:r>
              <a:rPr lang="ru-RU" sz="2800" dirty="0" err="1"/>
              <a:t>хронични</a:t>
            </a:r>
            <a:r>
              <a:rPr lang="ru-RU" sz="2800" dirty="0"/>
              <a:t> </a:t>
            </a:r>
            <a:r>
              <a:rPr lang="ru-RU" sz="2800" dirty="0" err="1"/>
              <a:t>заболявания</a:t>
            </a:r>
            <a:r>
              <a:rPr lang="ru-RU" sz="2800" dirty="0"/>
              <a:t>, физически и </a:t>
            </a:r>
            <a:r>
              <a:rPr lang="ru-RU" sz="2800" dirty="0" err="1"/>
              <a:t>сензорни</a:t>
            </a:r>
            <a:r>
              <a:rPr lang="ru-RU" sz="2800" dirty="0"/>
              <a:t> </a:t>
            </a:r>
            <a:r>
              <a:rPr lang="ru-RU" sz="2800" dirty="0" err="1"/>
              <a:t>увреждания</a:t>
            </a:r>
            <a:r>
              <a:rPr lang="ru-RU" sz="2800" dirty="0"/>
              <a:t>.</a:t>
            </a:r>
            <a:br>
              <a:rPr lang="ru-RU" sz="2800" dirty="0"/>
            </a:br>
            <a:br>
              <a:rPr lang="ru-RU" sz="2800" dirty="0"/>
            </a:br>
            <a:endParaRPr lang="en-US" sz="2799" b="1" dirty="0">
              <a:solidFill>
                <a:srgbClr val="27257F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31425" y="952900"/>
            <a:ext cx="15225150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 b="1">
                <a:solidFill>
                  <a:srgbClr val="27257F"/>
                </a:solidFill>
                <a:latin typeface="Arimo Bold"/>
                <a:ea typeface="Arimo Bold"/>
                <a:cs typeface="Arimo Bold"/>
                <a:sym typeface="Arimo Bold"/>
              </a:rPr>
              <a:t>ХРОНИЧНИ ЗАБОЛЯВАНИЯ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268200" y="2515048"/>
            <a:ext cx="4168950" cy="6032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ru-RU" sz="2800" dirty="0"/>
              <a:t>Учениците със </a:t>
            </a:r>
            <a:r>
              <a:rPr lang="ru-RU" sz="2800" b="1" dirty="0" err="1"/>
              <a:t>специални</a:t>
            </a:r>
            <a:r>
              <a:rPr lang="ru-RU" sz="2800" b="1" dirty="0"/>
              <a:t> </a:t>
            </a:r>
            <a:r>
              <a:rPr lang="ru-RU" sz="2800" b="1" dirty="0" err="1"/>
              <a:t>образователни</a:t>
            </a:r>
            <a:r>
              <a:rPr lang="ru-RU" sz="2800" b="1" dirty="0"/>
              <a:t> потребности </a:t>
            </a:r>
            <a:r>
              <a:rPr lang="ru-RU" sz="2800" dirty="0"/>
              <a:t>по чл. 120, ал. 7 от  ЗПУО </a:t>
            </a:r>
            <a:r>
              <a:rPr lang="ru-RU" sz="2800" dirty="0" err="1"/>
              <a:t>подават</a:t>
            </a:r>
            <a:r>
              <a:rPr lang="ru-RU" sz="2800" dirty="0"/>
              <a:t> от </a:t>
            </a:r>
            <a:r>
              <a:rPr lang="ru-RU" sz="2800" b="1" dirty="0"/>
              <a:t>15 </a:t>
            </a:r>
            <a:r>
              <a:rPr lang="ru-RU" sz="2800" b="1" dirty="0" err="1"/>
              <a:t>април</a:t>
            </a:r>
            <a:r>
              <a:rPr lang="ru-RU" sz="2800" b="1" dirty="0"/>
              <a:t> до 2 май</a:t>
            </a:r>
            <a:r>
              <a:rPr lang="ru-RU" sz="2800" dirty="0"/>
              <a:t> заявление за </a:t>
            </a:r>
            <a:r>
              <a:rPr lang="ru-RU" sz="2800" dirty="0" err="1"/>
              <a:t>насочване</a:t>
            </a:r>
            <a:r>
              <a:rPr lang="ru-RU" sz="2800" dirty="0"/>
              <a:t> за обучение в профили или в </a:t>
            </a:r>
            <a:r>
              <a:rPr lang="ru-RU" sz="2800" dirty="0" err="1"/>
              <a:t>специалности</a:t>
            </a:r>
            <a:r>
              <a:rPr lang="ru-RU" sz="2800" dirty="0"/>
              <a:t> от </a:t>
            </a:r>
            <a:r>
              <a:rPr lang="ru-RU" sz="2800" dirty="0" err="1"/>
              <a:t>професии</a:t>
            </a:r>
            <a:r>
              <a:rPr lang="ru-RU" sz="2800" dirty="0"/>
              <a:t> в </a:t>
            </a:r>
            <a:r>
              <a:rPr lang="ru-RU" sz="2800" b="1" dirty="0" err="1"/>
              <a:t>регионалния</a:t>
            </a:r>
            <a:r>
              <a:rPr lang="ru-RU" sz="2800" b="1" dirty="0"/>
              <a:t> </a:t>
            </a:r>
            <a:r>
              <a:rPr lang="ru-RU" sz="2800" b="1" dirty="0" err="1"/>
              <a:t>център</a:t>
            </a:r>
            <a:r>
              <a:rPr lang="ru-RU" sz="2800" b="1" dirty="0"/>
              <a:t> за подкрепа на </a:t>
            </a:r>
            <a:r>
              <a:rPr lang="ru-RU" sz="2800" b="1" dirty="0" err="1"/>
              <a:t>процеса</a:t>
            </a:r>
            <a:r>
              <a:rPr lang="ru-RU" sz="2800" b="1" dirty="0"/>
              <a:t> на приобщаващото образование.</a:t>
            </a:r>
            <a:endParaRPr lang="ru-RU" sz="2800" dirty="0"/>
          </a:p>
          <a:p>
            <a:br>
              <a:rPr lang="ru-RU" sz="2800" dirty="0"/>
            </a:br>
            <a:endParaRPr lang="en-US" sz="2799" b="1" dirty="0">
              <a:solidFill>
                <a:srgbClr val="27257F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1026" name="Picture 2" descr="Център за подкрепа за личностно развитие - Сандански | Sandanski">
            <a:extLst>
              <a:ext uri="{FF2B5EF4-FFF2-40B4-BE49-F238E27FC236}">
                <a16:creationId xmlns:a16="http://schemas.microsoft.com/office/drawing/2014/main" id="{A82E5F60-54E5-4A09-96F9-33C9BF8240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72" r="53191"/>
          <a:stretch/>
        </p:blipFill>
        <p:spPr bwMode="auto">
          <a:xfrm>
            <a:off x="6661" y="90814"/>
            <a:ext cx="1844189" cy="29337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риемане на заявления за одобрение на допълнителна подкрепа за личностно  развитие - Регионален център за подкрепа на процеса на приобщаващото  образование - София - град">
            <a:extLst>
              <a:ext uri="{FF2B5EF4-FFF2-40B4-BE49-F238E27FC236}">
                <a16:creationId xmlns:a16="http://schemas.microsoft.com/office/drawing/2014/main" id="{9AF21976-018D-4B10-9C2F-CCE8F87BD5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11"/>
          <a:stretch/>
        </p:blipFill>
        <p:spPr bwMode="auto">
          <a:xfrm>
            <a:off x="6497777" y="7524971"/>
            <a:ext cx="5055650" cy="2310297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>
            <a:extLst>
              <a:ext uri="{FF2B5EF4-FFF2-40B4-BE49-F238E27FC236}">
                <a16:creationId xmlns:a16="http://schemas.microsoft.com/office/drawing/2014/main" id="{AF36D07E-CEA8-4F29-AD6B-7FE036427FED}"/>
              </a:ext>
            </a:extLst>
          </p:cNvPr>
          <p:cNvSpPr/>
          <p:nvPr/>
        </p:nvSpPr>
        <p:spPr>
          <a:xfrm>
            <a:off x="152400" y="114300"/>
            <a:ext cx="4755747" cy="4730085"/>
          </a:xfrm>
          <a:custGeom>
            <a:avLst/>
            <a:gdLst/>
            <a:ahLst/>
            <a:cxnLst/>
            <a:rect l="l" t="t" r="r" b="b"/>
            <a:pathLst>
              <a:path w="4755747" h="4730085">
                <a:moveTo>
                  <a:pt x="0" y="0"/>
                </a:moveTo>
                <a:lnTo>
                  <a:pt x="4755747" y="0"/>
                </a:lnTo>
                <a:lnTo>
                  <a:pt x="4755747" y="4730085"/>
                </a:lnTo>
                <a:lnTo>
                  <a:pt x="0" y="47300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355" b="-6355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66C89F23-F885-4AB4-BFCF-919F881ED99C}"/>
              </a:ext>
            </a:extLst>
          </p:cNvPr>
          <p:cNvSpPr/>
          <p:nvPr/>
        </p:nvSpPr>
        <p:spPr>
          <a:xfrm>
            <a:off x="304800" y="4991100"/>
            <a:ext cx="6285625" cy="2644671"/>
          </a:xfrm>
          <a:custGeom>
            <a:avLst/>
            <a:gdLst/>
            <a:ahLst/>
            <a:cxnLst/>
            <a:rect l="l" t="t" r="r" b="b"/>
            <a:pathLst>
              <a:path w="6285625" h="2644671">
                <a:moveTo>
                  <a:pt x="0" y="0"/>
                </a:moveTo>
                <a:lnTo>
                  <a:pt x="6285625" y="0"/>
                </a:lnTo>
                <a:lnTo>
                  <a:pt x="6285625" y="2644672"/>
                </a:lnTo>
                <a:lnTo>
                  <a:pt x="0" y="26446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6660" t="-4358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bg-BG"/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F83267BE-DE19-4C0E-A01C-7E1B707F493D}"/>
              </a:ext>
            </a:extLst>
          </p:cNvPr>
          <p:cNvSpPr txBox="1"/>
          <p:nvPr/>
        </p:nvSpPr>
        <p:spPr>
          <a:xfrm>
            <a:off x="457200" y="5229998"/>
            <a:ext cx="6285625" cy="1083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84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373739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New Standard Bold"/>
              </a:rPr>
              <a:t>Ако</a:t>
            </a:r>
            <a:r>
              <a:rPr lang="en-US" sz="3200" b="1" dirty="0">
                <a:solidFill>
                  <a:srgbClr val="373739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New Standard Bold"/>
              </a:rPr>
              <a:t> си </a:t>
            </a:r>
            <a:r>
              <a:rPr lang="en-US" sz="3200" b="1" dirty="0" err="1">
                <a:solidFill>
                  <a:srgbClr val="373739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New Standard Bold"/>
              </a:rPr>
              <a:t>тръгнал</a:t>
            </a:r>
            <a:r>
              <a:rPr lang="en-US" sz="3200" b="1" dirty="0">
                <a:solidFill>
                  <a:srgbClr val="373739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New Standard Bold"/>
              </a:rPr>
              <a:t> да </a:t>
            </a:r>
            <a:r>
              <a:rPr lang="en-US" sz="3200" b="1" dirty="0" err="1">
                <a:solidFill>
                  <a:srgbClr val="373739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New Standard Bold"/>
              </a:rPr>
              <a:t>вървиш</a:t>
            </a:r>
            <a:r>
              <a:rPr lang="en-US" sz="3200" b="1" dirty="0">
                <a:solidFill>
                  <a:srgbClr val="373739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New Standard Bold"/>
              </a:rPr>
              <a:t>, </a:t>
            </a:r>
            <a:r>
              <a:rPr lang="en-US" sz="3200" b="1" dirty="0" err="1">
                <a:solidFill>
                  <a:srgbClr val="373739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New Standard Bold"/>
              </a:rPr>
              <a:t>то</a:t>
            </a:r>
            <a:r>
              <a:rPr lang="en-US" sz="3200" b="1" dirty="0">
                <a:solidFill>
                  <a:srgbClr val="373739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New Standard Bold"/>
              </a:rPr>
              <a:t> </a:t>
            </a:r>
            <a:r>
              <a:rPr lang="en-US" sz="3200" b="1" dirty="0" err="1">
                <a:solidFill>
                  <a:srgbClr val="373739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New Standard Bold"/>
              </a:rPr>
              <a:t>връщането</a:t>
            </a:r>
            <a:r>
              <a:rPr lang="en-US" sz="3200" b="1" dirty="0">
                <a:solidFill>
                  <a:srgbClr val="373739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New Standard Bold"/>
              </a:rPr>
              <a:t> е </a:t>
            </a:r>
            <a:r>
              <a:rPr lang="en-US" sz="3200" b="1" dirty="0" err="1">
                <a:solidFill>
                  <a:srgbClr val="373739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New Standard Bold"/>
              </a:rPr>
              <a:t>вече</a:t>
            </a:r>
            <a:r>
              <a:rPr lang="en-US" sz="3200" b="1" dirty="0">
                <a:solidFill>
                  <a:srgbClr val="373739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New Standard Bold"/>
              </a:rPr>
              <a:t> </a:t>
            </a:r>
            <a:r>
              <a:rPr lang="en-US" sz="3200" b="1" dirty="0" err="1">
                <a:solidFill>
                  <a:srgbClr val="373739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New Standard Bold"/>
              </a:rPr>
              <a:t>невъзможно</a:t>
            </a:r>
            <a:r>
              <a:rPr lang="en-US" sz="3200" b="1" dirty="0">
                <a:solidFill>
                  <a:srgbClr val="373739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New Standard Bold"/>
              </a:rPr>
              <a:t>!</a:t>
            </a: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67CE2DFC-62FF-4E37-B4B7-89C70BEF0204}"/>
              </a:ext>
            </a:extLst>
          </p:cNvPr>
          <p:cNvSpPr/>
          <p:nvPr/>
        </p:nvSpPr>
        <p:spPr>
          <a:xfrm>
            <a:off x="6742825" y="1409700"/>
            <a:ext cx="9144000" cy="64940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Скъпи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родители,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нека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децата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следват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своите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мечти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и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постигат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своите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цели. </a:t>
            </a:r>
          </a:p>
          <a:p>
            <a:pPr algn="ctr"/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Не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забравяйте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, че сред тях , има и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художници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, които не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разбират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от математика. </a:t>
            </a:r>
          </a:p>
          <a:p>
            <a:pPr algn="ctr"/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Има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предприемачи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, които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нямат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понятие от история или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английски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език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. </a:t>
            </a:r>
          </a:p>
          <a:p>
            <a:pPr algn="ctr"/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Има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музиканти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, за които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оценките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по химия не са от значение. </a:t>
            </a:r>
          </a:p>
          <a:p>
            <a:pPr algn="ctr"/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Има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атлети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,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чиито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оценки по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физическо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ще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са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по-важни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от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тези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по физика. </a:t>
            </a:r>
          </a:p>
          <a:p>
            <a:pPr algn="ctr"/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Ако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детето ви получи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отлични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оценки –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страхотно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! Но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ако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това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не се случи – не си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мислете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, че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единствените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щастливи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хора на света са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лекарите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 и </a:t>
            </a:r>
            <a:r>
              <a:rPr lang="ru-RU" sz="3200" i="1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инженерите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ea typeface="Arimo" panose="020B0604020202020204" charset="0"/>
                <a:cs typeface="Arimo" panose="020B0604020202020204" charset="0"/>
              </a:rPr>
              <a:t>.</a:t>
            </a:r>
            <a:endParaRPr lang="bg-BG" sz="3200" i="1" dirty="0">
              <a:solidFill>
                <a:schemeClr val="tx2">
                  <a:lumMod val="50000"/>
                </a:schemeClr>
              </a:solidFill>
              <a:latin typeface="Monotype Corsiva" panose="03010101010201010101" pitchFamily="66" charset="0"/>
              <a:ea typeface="Arimo" panose="020B0604020202020204" charset="0"/>
              <a:cs typeface="Arim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48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38131" y="7173582"/>
            <a:ext cx="7641686" cy="6808048"/>
          </a:xfrm>
          <a:custGeom>
            <a:avLst/>
            <a:gdLst/>
            <a:ahLst/>
            <a:cxnLst/>
            <a:rect l="l" t="t" r="r" b="b"/>
            <a:pathLst>
              <a:path w="7641686" h="6808048">
                <a:moveTo>
                  <a:pt x="0" y="0"/>
                </a:moveTo>
                <a:lnTo>
                  <a:pt x="7641686" y="0"/>
                </a:lnTo>
                <a:lnTo>
                  <a:pt x="7641686" y="6808048"/>
                </a:lnTo>
                <a:lnTo>
                  <a:pt x="0" y="68080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1849738" y="-4940726"/>
            <a:ext cx="7641686" cy="6808048"/>
          </a:xfrm>
          <a:custGeom>
            <a:avLst/>
            <a:gdLst/>
            <a:ahLst/>
            <a:cxnLst/>
            <a:rect l="l" t="t" r="r" b="b"/>
            <a:pathLst>
              <a:path w="7641686" h="6808048">
                <a:moveTo>
                  <a:pt x="0" y="0"/>
                </a:moveTo>
                <a:lnTo>
                  <a:pt x="7641686" y="0"/>
                </a:lnTo>
                <a:lnTo>
                  <a:pt x="7641686" y="6808048"/>
                </a:lnTo>
                <a:lnTo>
                  <a:pt x="0" y="68080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8798399">
            <a:off x="13156923" y="1016610"/>
            <a:ext cx="9798172" cy="13143890"/>
          </a:xfrm>
          <a:custGeom>
            <a:avLst/>
            <a:gdLst/>
            <a:ahLst/>
            <a:cxnLst/>
            <a:rect l="l" t="t" r="r" b="b"/>
            <a:pathLst>
              <a:path w="9798172" h="13143890">
                <a:moveTo>
                  <a:pt x="0" y="0"/>
                </a:moveTo>
                <a:lnTo>
                  <a:pt x="9798173" y="0"/>
                </a:lnTo>
                <a:lnTo>
                  <a:pt x="9798173" y="13143890"/>
                </a:lnTo>
                <a:lnTo>
                  <a:pt x="0" y="131438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-8798399">
            <a:off x="-2994864" y="-8645988"/>
            <a:ext cx="9798172" cy="13143890"/>
          </a:xfrm>
          <a:custGeom>
            <a:avLst/>
            <a:gdLst/>
            <a:ahLst/>
            <a:cxnLst/>
            <a:rect l="l" t="t" r="r" b="b"/>
            <a:pathLst>
              <a:path w="9798172" h="13143890">
                <a:moveTo>
                  <a:pt x="0" y="0"/>
                </a:moveTo>
                <a:lnTo>
                  <a:pt x="9798173" y="0"/>
                </a:lnTo>
                <a:lnTo>
                  <a:pt x="9798173" y="13143890"/>
                </a:lnTo>
                <a:lnTo>
                  <a:pt x="0" y="131438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9961243">
            <a:off x="12217193" y="-3026777"/>
            <a:ext cx="10084214" cy="8727429"/>
          </a:xfrm>
          <a:custGeom>
            <a:avLst/>
            <a:gdLst/>
            <a:ahLst/>
            <a:cxnLst/>
            <a:rect l="l" t="t" r="r" b="b"/>
            <a:pathLst>
              <a:path w="10084214" h="8727429">
                <a:moveTo>
                  <a:pt x="0" y="0"/>
                </a:moveTo>
                <a:lnTo>
                  <a:pt x="10084214" y="0"/>
                </a:lnTo>
                <a:lnTo>
                  <a:pt x="10084214" y="8727429"/>
                </a:lnTo>
                <a:lnTo>
                  <a:pt x="0" y="87274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TextBox 8"/>
          <p:cNvSpPr txBox="1"/>
          <p:nvPr/>
        </p:nvSpPr>
        <p:spPr>
          <a:xfrm>
            <a:off x="5079956" y="428555"/>
            <a:ext cx="7493043" cy="1983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96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86" b="0" i="0" u="none" strike="noStrike" kern="1200" cap="none" spc="534" normalizeH="0" baseline="0" noProof="0" dirty="0">
                <a:ln>
                  <a:noFill/>
                </a:ln>
                <a:solidFill>
                  <a:srgbClr val="15254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БЛАГОДАР</a:t>
            </a:r>
            <a:r>
              <a:rPr kumimoji="0" lang="bg-BG" sz="5686" b="0" i="0" u="none" strike="noStrike" kern="1200" cap="none" spc="534" normalizeH="0" baseline="0" noProof="0" dirty="0">
                <a:ln>
                  <a:noFill/>
                </a:ln>
                <a:solidFill>
                  <a:srgbClr val="15254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ИМ</a:t>
            </a:r>
            <a:r>
              <a:rPr kumimoji="0" lang="en-US" sz="5686" b="0" i="0" u="none" strike="noStrike" kern="1200" cap="none" spc="534" normalizeH="0" baseline="0" noProof="0" dirty="0">
                <a:ln>
                  <a:noFill/>
                </a:ln>
                <a:solidFill>
                  <a:srgbClr val="15254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ЗА ВНИМАНИЕТО!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44890" y="2494489"/>
            <a:ext cx="7434927" cy="6903317"/>
            <a:chOff x="0" y="0"/>
            <a:chExt cx="967212" cy="898055"/>
          </a:xfrm>
        </p:grpSpPr>
        <p:sp>
          <p:nvSpPr>
            <p:cNvPr id="10" name="Freeform 10"/>
            <p:cNvSpPr/>
            <p:nvPr/>
          </p:nvSpPr>
          <p:spPr>
            <a:xfrm rot="-104871">
              <a:off x="225" y="209"/>
              <a:ext cx="966762" cy="897637"/>
            </a:xfrm>
            <a:custGeom>
              <a:avLst/>
              <a:gdLst/>
              <a:ahLst/>
              <a:cxnLst/>
              <a:rect l="l" t="t" r="r" b="b"/>
              <a:pathLst>
                <a:path w="966762" h="897637">
                  <a:moveTo>
                    <a:pt x="497077" y="0"/>
                  </a:moveTo>
                  <a:lnTo>
                    <a:pt x="966762" y="463569"/>
                  </a:lnTo>
                  <a:lnTo>
                    <a:pt x="469685" y="897637"/>
                  </a:lnTo>
                  <a:lnTo>
                    <a:pt x="0" y="434068"/>
                  </a:lnTo>
                  <a:lnTo>
                    <a:pt x="497077" y="0"/>
                  </a:lnTo>
                  <a:close/>
                </a:path>
              </a:pathLst>
            </a:custGeom>
            <a:blipFill>
              <a:blip r:embed="rId9"/>
              <a:stretch>
                <a:fillRect l="-21971" t="-1643" r="-21971" b="-1643"/>
              </a:stretch>
            </a:blipFill>
            <a:ln w="76200" cap="sq">
              <a:solidFill>
                <a:srgbClr val="FDFDFD"/>
              </a:solidFill>
              <a:prstDash val="solid"/>
              <a:miter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10182909" y="486154"/>
            <a:ext cx="8432540" cy="843254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10"/>
              <a:stretch>
                <a:fillRect l="-40136" r="-40136"/>
              </a:stretch>
            </a:blipFill>
            <a:ln w="76200" cap="sq">
              <a:solidFill>
                <a:srgbClr val="FDFDFD"/>
              </a:solidFill>
              <a:prstDash val="solid"/>
              <a:miter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8572252" y="2494489"/>
            <a:ext cx="5094067" cy="5094067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11"/>
              <a:stretch>
                <a:fillRect l="-9880" r="-9880"/>
              </a:stretch>
            </a:blipFill>
            <a:ln w="76200" cap="sq">
              <a:solidFill>
                <a:srgbClr val="FDFDFD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1889</TotalTime>
  <Words>1463</Words>
  <Application>Microsoft Office PowerPoint</Application>
  <PresentationFormat>По избор</PresentationFormat>
  <Paragraphs>221</Paragraphs>
  <Slides>21</Slides>
  <Notes>16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18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21</vt:i4>
      </vt:variant>
    </vt:vector>
  </HeadingPairs>
  <TitlesOfParts>
    <vt:vector size="40" baseType="lpstr">
      <vt:lpstr>Monotype Corsiva</vt:lpstr>
      <vt:lpstr>Arial</vt:lpstr>
      <vt:lpstr>Inter Bold</vt:lpstr>
      <vt:lpstr>Open Sans 2 Bold</vt:lpstr>
      <vt:lpstr>Open Sans 2</vt:lpstr>
      <vt:lpstr>Barlow</vt:lpstr>
      <vt:lpstr>Arimo Bold</vt:lpstr>
      <vt:lpstr>DM Sans Bold</vt:lpstr>
      <vt:lpstr>Calibri</vt:lpstr>
      <vt:lpstr>New Standard Bold</vt:lpstr>
      <vt:lpstr>TT Hoves Bold</vt:lpstr>
      <vt:lpstr>Arial Narrow</vt:lpstr>
      <vt:lpstr>Inter</vt:lpstr>
      <vt:lpstr>TT Hoves</vt:lpstr>
      <vt:lpstr>Barlow Medium</vt:lpstr>
      <vt:lpstr>Barlow Bold</vt:lpstr>
      <vt:lpstr>Arimo</vt:lpstr>
      <vt:lpstr>Open Sans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Копие на Writing Skills for High School Students by Slidesgo.pptx</dc:title>
  <dc:creator>Lenovo</dc:creator>
  <cp:lastModifiedBy>Ваня В. Стоева</cp:lastModifiedBy>
  <cp:revision>27</cp:revision>
  <dcterms:created xsi:type="dcterms:W3CDTF">2006-08-16T00:00:00Z</dcterms:created>
  <dcterms:modified xsi:type="dcterms:W3CDTF">2026-05-12T12:25:38Z</dcterms:modified>
  <dc:identifier>DAHIVZ4M3jk</dc:identifier>
</cp:coreProperties>
</file>