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78" r:id="rId16"/>
    <p:sldId id="279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8288000" cy="10287000"/>
  <p:notesSz cx="6858000" cy="9144000"/>
  <p:embeddedFontLst>
    <p:embeddedFont>
      <p:font typeface="Amoresa Aged" panose="020B0604020202020204" charset="0"/>
      <p:regular r:id="rId26"/>
    </p:embeddedFont>
    <p:embeddedFont>
      <p:font typeface="Bell MT" panose="02020503060305020303" pitchFamily="18" charset="0"/>
      <p:regular r:id="rId27"/>
      <p:bold r:id="rId28"/>
      <p:italic r:id="rId29"/>
    </p:embeddedFont>
    <p:embeddedFont>
      <p:font typeface="Comic Sans MS" panose="030F0702030302020204" pitchFamily="66" charset="0"/>
      <p:regular r:id="rId30"/>
      <p:bold r:id="rId31"/>
      <p:italic r:id="rId32"/>
      <p:boldItalic r:id="rId33"/>
    </p:embeddedFont>
    <p:embeddedFont>
      <p:font typeface="Pacifico" panose="00000500000000000000" pitchFamily="2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23339" y="3331655"/>
            <a:ext cx="3819513" cy="4011779"/>
          </a:xfrm>
          <a:custGeom>
            <a:avLst/>
            <a:gdLst/>
            <a:ahLst/>
            <a:cxnLst/>
            <a:rect l="l" t="t" r="r" b="b"/>
            <a:pathLst>
              <a:path w="7410426" h="5928340">
                <a:moveTo>
                  <a:pt x="0" y="0"/>
                </a:moveTo>
                <a:lnTo>
                  <a:pt x="7410426" y="0"/>
                </a:lnTo>
                <a:lnTo>
                  <a:pt x="7410426" y="5928340"/>
                </a:lnTo>
                <a:lnTo>
                  <a:pt x="0" y="59283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437301" y="2890654"/>
            <a:ext cx="3584226" cy="4813385"/>
          </a:xfrm>
          <a:custGeom>
            <a:avLst/>
            <a:gdLst/>
            <a:ahLst/>
            <a:cxnLst/>
            <a:rect l="l" t="t" r="r" b="b"/>
            <a:pathLst>
              <a:path w="5960364" h="7268737">
                <a:moveTo>
                  <a:pt x="5960364" y="0"/>
                </a:moveTo>
                <a:lnTo>
                  <a:pt x="0" y="0"/>
                </a:lnTo>
                <a:lnTo>
                  <a:pt x="0" y="7268737"/>
                </a:lnTo>
                <a:lnTo>
                  <a:pt x="5960364" y="7268737"/>
                </a:lnTo>
                <a:lnTo>
                  <a:pt x="59603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01800" y="326558"/>
            <a:ext cx="4109808" cy="2725591"/>
          </a:xfrm>
          <a:custGeom>
            <a:avLst/>
            <a:gdLst/>
            <a:ahLst/>
            <a:cxnLst/>
            <a:rect l="l" t="t" r="r" b="b"/>
            <a:pathLst>
              <a:path w="7315200" h="4099483">
                <a:moveTo>
                  <a:pt x="0" y="0"/>
                </a:moveTo>
                <a:lnTo>
                  <a:pt x="7315200" y="0"/>
                </a:lnTo>
                <a:lnTo>
                  <a:pt x="7315200" y="4099483"/>
                </a:lnTo>
                <a:lnTo>
                  <a:pt x="0" y="40994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901156" y="3753110"/>
            <a:ext cx="13157430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6000" dirty="0" err="1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Детска</a:t>
            </a:r>
            <a:r>
              <a:rPr lang="en-US" sz="6000" dirty="0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научна</a:t>
            </a:r>
            <a:r>
              <a:rPr lang="en-US" sz="6000" dirty="0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лаборатория</a:t>
            </a:r>
            <a:endParaRPr lang="en-US" sz="6000" dirty="0">
              <a:solidFill>
                <a:srgbClr val="7030A0"/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  <a:p>
            <a:pPr algn="ctr"/>
            <a:endParaRPr lang="en-US" sz="6000" dirty="0">
              <a:solidFill>
                <a:srgbClr val="7030A0"/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  <a:p>
            <a:pPr algn="ctr"/>
            <a:r>
              <a:rPr lang="en-US" sz="6000" dirty="0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2025 - 2026 г.</a:t>
            </a:r>
          </a:p>
          <a:p>
            <a:pPr algn="ctr"/>
            <a:endParaRPr lang="en-US" sz="6000" dirty="0">
              <a:solidFill>
                <a:srgbClr val="7030A0"/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  <a:p>
            <a:pPr algn="ctr"/>
            <a:r>
              <a:rPr lang="en-US" sz="6000" dirty="0" err="1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Гергана</a:t>
            </a:r>
            <a:r>
              <a:rPr lang="en-US" sz="6000" dirty="0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000" dirty="0" err="1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Георгиева</a:t>
            </a:r>
            <a:r>
              <a:rPr lang="en-US" sz="6000" dirty="0">
                <a:solidFill>
                  <a:srgbClr val="7030A0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, Пламена Цинова</a:t>
            </a:r>
          </a:p>
        </p:txBody>
      </p:sp>
      <p:sp>
        <p:nvSpPr>
          <p:cNvPr id="8" name="Freeform 8"/>
          <p:cNvSpPr/>
          <p:nvPr/>
        </p:nvSpPr>
        <p:spPr>
          <a:xfrm>
            <a:off x="5316" y="7788149"/>
            <a:ext cx="4863600" cy="2725591"/>
          </a:xfrm>
          <a:custGeom>
            <a:avLst/>
            <a:gdLst/>
            <a:ahLst/>
            <a:cxnLst/>
            <a:rect l="l" t="t" r="r" b="b"/>
            <a:pathLst>
              <a:path w="4863600" h="2725591">
                <a:moveTo>
                  <a:pt x="0" y="0"/>
                </a:moveTo>
                <a:lnTo>
                  <a:pt x="4863600" y="0"/>
                </a:lnTo>
                <a:lnTo>
                  <a:pt x="4863600" y="2725591"/>
                </a:lnTo>
                <a:lnTo>
                  <a:pt x="0" y="2725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24442" y="0"/>
            <a:ext cx="1976714" cy="2788770"/>
          </a:xfrm>
          <a:custGeom>
            <a:avLst/>
            <a:gdLst/>
            <a:ahLst/>
            <a:cxnLst/>
            <a:rect l="l" t="t" r="r" b="b"/>
            <a:pathLst>
              <a:path w="1976714" h="2788770">
                <a:moveTo>
                  <a:pt x="0" y="0"/>
                </a:moveTo>
                <a:lnTo>
                  <a:pt x="1976714" y="0"/>
                </a:lnTo>
                <a:lnTo>
                  <a:pt x="1976714" y="2788770"/>
                </a:lnTo>
                <a:lnTo>
                  <a:pt x="0" y="278877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724671" y="461427"/>
            <a:ext cx="10838657" cy="200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5"/>
              </a:lnSpc>
            </a:pPr>
            <a:r>
              <a:rPr lang="en-US" sz="66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НП “</a:t>
            </a:r>
            <a:r>
              <a:rPr lang="en-US" sz="66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Иновации</a:t>
            </a:r>
            <a:r>
              <a:rPr lang="en-US" sz="66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в </a:t>
            </a:r>
            <a:r>
              <a:rPr lang="en-US" sz="66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действие</a:t>
            </a:r>
            <a:r>
              <a:rPr lang="en-US" sz="66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”</a:t>
            </a:r>
          </a:p>
          <a:p>
            <a:pPr algn="ctr">
              <a:lnSpc>
                <a:spcPts val="6725"/>
              </a:lnSpc>
              <a:spcBef>
                <a:spcPct val="0"/>
              </a:spcBef>
            </a:pPr>
            <a:r>
              <a:rPr lang="en-US" sz="48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ОУ “</a:t>
            </a:r>
            <a:r>
              <a:rPr lang="en-US" sz="48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Любен</a:t>
            </a:r>
            <a:r>
              <a:rPr lang="en-US" sz="48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48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Каравелов</a:t>
            </a:r>
            <a:r>
              <a:rPr lang="en-US" sz="48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”, </a:t>
            </a:r>
            <a:r>
              <a:rPr lang="en-US" sz="48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гр</a:t>
            </a:r>
            <a:r>
              <a:rPr lang="en-US" sz="48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. </a:t>
            </a:r>
            <a:r>
              <a:rPr lang="en-US" sz="48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Бургас</a:t>
            </a:r>
            <a:endParaRPr lang="en-US" sz="4803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D505986-C7C0-8466-2B36-87396F85D909}"/>
              </a:ext>
            </a:extLst>
          </p:cNvPr>
          <p:cNvSpPr/>
          <p:nvPr/>
        </p:nvSpPr>
        <p:spPr>
          <a:xfrm>
            <a:off x="14178192" y="7787263"/>
            <a:ext cx="4109808" cy="2725591"/>
          </a:xfrm>
          <a:custGeom>
            <a:avLst/>
            <a:gdLst/>
            <a:ahLst/>
            <a:cxnLst/>
            <a:rect l="l" t="t" r="r" b="b"/>
            <a:pathLst>
              <a:path w="7315200" h="4099483">
                <a:moveTo>
                  <a:pt x="0" y="0"/>
                </a:moveTo>
                <a:lnTo>
                  <a:pt x="7315200" y="0"/>
                </a:lnTo>
                <a:lnTo>
                  <a:pt x="7315200" y="4099483"/>
                </a:lnTo>
                <a:lnTo>
                  <a:pt x="0" y="40994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88846" y="793796"/>
            <a:ext cx="4498547" cy="5548054"/>
          </a:xfrm>
          <a:custGeom>
            <a:avLst/>
            <a:gdLst/>
            <a:ahLst/>
            <a:cxnLst/>
            <a:rect l="l" t="t" r="r" b="b"/>
            <a:pathLst>
              <a:path w="4498547" h="5548054">
                <a:moveTo>
                  <a:pt x="0" y="0"/>
                </a:moveTo>
                <a:lnTo>
                  <a:pt x="4498547" y="0"/>
                </a:lnTo>
                <a:lnTo>
                  <a:pt x="4498547" y="5548054"/>
                </a:lnTo>
                <a:lnTo>
                  <a:pt x="0" y="554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23268" y="257575"/>
            <a:ext cx="2346344" cy="3310248"/>
          </a:xfrm>
          <a:custGeom>
            <a:avLst/>
            <a:gdLst/>
            <a:ahLst/>
            <a:cxnLst/>
            <a:rect l="l" t="t" r="r" b="b"/>
            <a:pathLst>
              <a:path w="2346344" h="3310248">
                <a:moveTo>
                  <a:pt x="0" y="0"/>
                </a:moveTo>
                <a:lnTo>
                  <a:pt x="2346344" y="0"/>
                </a:lnTo>
                <a:lnTo>
                  <a:pt x="2346344" y="3310248"/>
                </a:lnTo>
                <a:lnTo>
                  <a:pt x="0" y="3310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52598" y="1912699"/>
            <a:ext cx="5504061" cy="1223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5"/>
              </a:lnSpc>
              <a:spcBef>
                <a:spcPct val="0"/>
              </a:spcBef>
            </a:pPr>
            <a:r>
              <a:rPr lang="bg-BG" sz="9600" dirty="0">
                <a:solidFill>
                  <a:srgbClr val="593EA1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Цели</a:t>
            </a:r>
            <a:endParaRPr lang="en-US" sz="9600" dirty="0">
              <a:solidFill>
                <a:srgbClr val="593EA1"/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43588" y="4381500"/>
            <a:ext cx="13994532" cy="814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981" lvl="1" indent="-496991" algn="l">
              <a:lnSpc>
                <a:spcPts val="6445"/>
              </a:lnSpc>
              <a:buFont typeface="Arial"/>
              <a:buChar char="•"/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Обучение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областта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науката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технологиите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marL="993981" lvl="1" indent="-496991" algn="l">
              <a:lnSpc>
                <a:spcPts val="6445"/>
              </a:lnSpc>
              <a:buFont typeface="Arial"/>
              <a:buChar char="•"/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Развитие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изобретателността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креативността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иновативното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мислене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учениците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.</a:t>
            </a:r>
          </a:p>
          <a:p>
            <a:pPr marL="993981" lvl="1" indent="-496991" algn="l">
              <a:lnSpc>
                <a:spcPts val="6445"/>
              </a:lnSpc>
              <a:buFont typeface="Arial"/>
              <a:buChar char="•"/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Изграждане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самочувствие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увереност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самостоятелност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marL="993981" lvl="1" indent="-496991" algn="l">
              <a:lnSpc>
                <a:spcPts val="6445"/>
              </a:lnSpc>
              <a:buFont typeface="Arial"/>
              <a:buChar char="•"/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Практическа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насоченост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обучението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водеща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до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осмисленост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трайност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знанията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6445"/>
              </a:lnSpc>
            </a:pPr>
            <a:endParaRPr lang="en-US" sz="3600" dirty="0">
              <a:solidFill>
                <a:schemeClr val="tx2">
                  <a:lumMod val="50000"/>
                </a:schemeClr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6445"/>
              </a:lnSpc>
            </a:pPr>
            <a:endParaRPr lang="en-US" sz="3600" dirty="0">
              <a:solidFill>
                <a:schemeClr val="tx2">
                  <a:lumMod val="50000"/>
                </a:schemeClr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6445"/>
              </a:lnSpc>
            </a:pPr>
            <a:endParaRPr lang="en-US" sz="3600" dirty="0">
              <a:solidFill>
                <a:schemeClr val="tx2">
                  <a:lumMod val="50000"/>
                </a:schemeClr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6445"/>
              </a:lnSpc>
              <a:spcBef>
                <a:spcPct val="0"/>
              </a:spcBef>
            </a:pPr>
            <a:endParaRPr lang="en-US" sz="3600" dirty="0">
              <a:solidFill>
                <a:schemeClr val="tx2">
                  <a:lumMod val="50000"/>
                </a:schemeClr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A2EA0DF-036F-6F85-B3C4-5123DC5F4472}"/>
              </a:ext>
            </a:extLst>
          </p:cNvPr>
          <p:cNvSpPr/>
          <p:nvPr/>
        </p:nvSpPr>
        <p:spPr>
          <a:xfrm>
            <a:off x="13325744" y="7586790"/>
            <a:ext cx="4109808" cy="2725591"/>
          </a:xfrm>
          <a:custGeom>
            <a:avLst/>
            <a:gdLst/>
            <a:ahLst/>
            <a:cxnLst/>
            <a:rect l="l" t="t" r="r" b="b"/>
            <a:pathLst>
              <a:path w="7315200" h="4099483">
                <a:moveTo>
                  <a:pt x="0" y="0"/>
                </a:moveTo>
                <a:lnTo>
                  <a:pt x="7315200" y="0"/>
                </a:lnTo>
                <a:lnTo>
                  <a:pt x="7315200" y="4099483"/>
                </a:lnTo>
                <a:lnTo>
                  <a:pt x="0" y="4099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143500"/>
            <a:ext cx="20574000" cy="5143500"/>
            <a:chOff x="0" y="0"/>
            <a:chExt cx="27432000" cy="6858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6858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3716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0574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20574000" cy="5143500"/>
            <a:chOff x="0" y="0"/>
            <a:chExt cx="27432000" cy="6858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6858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3716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574000" y="0"/>
              <a:ext cx="6858000" cy="6858000"/>
            </a:xfrm>
            <a:custGeom>
              <a:avLst/>
              <a:gdLst/>
              <a:ahLst/>
              <a:cxnLst/>
              <a:rect l="l" t="t" r="r" b="b"/>
              <a:pathLst>
                <a:path w="6858000" h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4562130" y="0"/>
            <a:ext cx="3725870" cy="3881114"/>
          </a:xfrm>
          <a:custGeom>
            <a:avLst/>
            <a:gdLst/>
            <a:ahLst/>
            <a:cxnLst/>
            <a:rect l="l" t="t" r="r" b="b"/>
            <a:pathLst>
              <a:path w="3725870" h="3881114">
                <a:moveTo>
                  <a:pt x="0" y="0"/>
                </a:moveTo>
                <a:lnTo>
                  <a:pt x="3725870" y="0"/>
                </a:lnTo>
                <a:lnTo>
                  <a:pt x="3725870" y="3881114"/>
                </a:lnTo>
                <a:lnTo>
                  <a:pt x="0" y="38811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15747" y="6031545"/>
            <a:ext cx="3704233" cy="4255455"/>
          </a:xfrm>
          <a:custGeom>
            <a:avLst/>
            <a:gdLst/>
            <a:ahLst/>
            <a:cxnLst/>
            <a:rect l="l" t="t" r="r" b="b"/>
            <a:pathLst>
              <a:path w="3704233" h="4255455">
                <a:moveTo>
                  <a:pt x="0" y="0"/>
                </a:moveTo>
                <a:lnTo>
                  <a:pt x="3704234" y="0"/>
                </a:lnTo>
                <a:lnTo>
                  <a:pt x="3704234" y="4255455"/>
                </a:lnTo>
                <a:lnTo>
                  <a:pt x="0" y="42554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961" r="-23299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274209" y="6031545"/>
            <a:ext cx="5013791" cy="4255455"/>
          </a:xfrm>
          <a:custGeom>
            <a:avLst/>
            <a:gdLst/>
            <a:ahLst/>
            <a:cxnLst/>
            <a:rect l="l" t="t" r="r" b="b"/>
            <a:pathLst>
              <a:path w="5013791" h="4255455">
                <a:moveTo>
                  <a:pt x="0" y="0"/>
                </a:moveTo>
                <a:lnTo>
                  <a:pt x="5013791" y="0"/>
                </a:lnTo>
                <a:lnTo>
                  <a:pt x="5013791" y="4255455"/>
                </a:lnTo>
                <a:lnTo>
                  <a:pt x="0" y="42554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637964" y="2515602"/>
            <a:ext cx="13143141" cy="588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8287" lvl="1" indent="-594143" algn="l">
              <a:lnSpc>
                <a:spcPts val="7705"/>
              </a:lnSpc>
              <a:buFont typeface="Arial"/>
              <a:buChar char="•"/>
            </a:pP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Математиката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живота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хората</a:t>
            </a:r>
            <a:endParaRPr lang="en-US" sz="5503" dirty="0">
              <a:solidFill>
                <a:schemeClr val="tx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88287" lvl="1" indent="-594143" algn="l">
              <a:lnSpc>
                <a:spcPts val="7705"/>
              </a:lnSpc>
              <a:buFont typeface="Arial"/>
              <a:buChar char="•"/>
            </a:pP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Математиката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природата</a:t>
            </a:r>
            <a:endParaRPr lang="en-US" sz="5503" dirty="0">
              <a:solidFill>
                <a:schemeClr val="tx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88287" lvl="1" indent="-594143" algn="l">
              <a:lnSpc>
                <a:spcPts val="7705"/>
              </a:lnSpc>
              <a:buFont typeface="Arial"/>
              <a:buChar char="•"/>
            </a:pP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Занимателна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математика</a:t>
            </a:r>
            <a:endParaRPr lang="en-US" sz="5503" dirty="0">
              <a:solidFill>
                <a:schemeClr val="tx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88287" lvl="1" indent="-594143" algn="l">
              <a:lnSpc>
                <a:spcPts val="7705"/>
              </a:lnSpc>
              <a:buFont typeface="Arial"/>
              <a:buChar char="•"/>
            </a:pP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Научна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работилница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макети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изобретения</a:t>
            </a:r>
            <a:endParaRPr lang="en-US" sz="5503" dirty="0">
              <a:solidFill>
                <a:schemeClr val="tx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88287" lvl="1" indent="-594143" algn="l">
              <a:lnSpc>
                <a:spcPts val="7705"/>
              </a:lnSpc>
              <a:spcBef>
                <a:spcPct val="0"/>
              </a:spcBef>
              <a:buFont typeface="Arial"/>
              <a:buChar char="•"/>
            </a:pP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Млади</a:t>
            </a:r>
            <a:r>
              <a:rPr lang="en-US" sz="5503" dirty="0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503" dirty="0" err="1">
                <a:solidFill>
                  <a:schemeClr val="tx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откриватели</a:t>
            </a:r>
            <a:endParaRPr lang="en-US" sz="5503" dirty="0">
              <a:solidFill>
                <a:schemeClr val="tx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730873" y="456652"/>
            <a:ext cx="10957322" cy="148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  <a:spcBef>
                <a:spcPct val="0"/>
              </a:spcBef>
            </a:pPr>
            <a:r>
              <a:rPr lang="en-US" sz="8703" dirty="0" err="1">
                <a:solidFill>
                  <a:schemeClr val="tx2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Тематични</a:t>
            </a:r>
            <a:r>
              <a:rPr lang="en-US" sz="8703" dirty="0">
                <a:solidFill>
                  <a:schemeClr val="tx2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8703" dirty="0" err="1">
                <a:solidFill>
                  <a:schemeClr val="tx2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раздели</a:t>
            </a:r>
            <a:r>
              <a:rPr lang="en-US" sz="8703" dirty="0">
                <a:solidFill>
                  <a:schemeClr val="tx2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18" name="Freeform 18"/>
          <p:cNvSpPr/>
          <p:nvPr/>
        </p:nvSpPr>
        <p:spPr>
          <a:xfrm>
            <a:off x="0" y="0"/>
            <a:ext cx="2346344" cy="3310248"/>
          </a:xfrm>
          <a:custGeom>
            <a:avLst/>
            <a:gdLst/>
            <a:ahLst/>
            <a:cxnLst/>
            <a:rect l="l" t="t" r="r" b="b"/>
            <a:pathLst>
              <a:path w="2346344" h="3310248">
                <a:moveTo>
                  <a:pt x="0" y="0"/>
                </a:moveTo>
                <a:lnTo>
                  <a:pt x="2346344" y="0"/>
                </a:lnTo>
                <a:lnTo>
                  <a:pt x="2346344" y="3310248"/>
                </a:lnTo>
                <a:lnTo>
                  <a:pt x="0" y="33102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669272" y="836313"/>
            <a:ext cx="6949455" cy="2817688"/>
          </a:xfrm>
          <a:custGeom>
            <a:avLst/>
            <a:gdLst/>
            <a:ahLst/>
            <a:cxnLst/>
            <a:rect l="l" t="t" r="r" b="b"/>
            <a:pathLst>
              <a:path w="6949455" h="2817688">
                <a:moveTo>
                  <a:pt x="0" y="0"/>
                </a:moveTo>
                <a:lnTo>
                  <a:pt x="6949456" y="0"/>
                </a:lnTo>
                <a:lnTo>
                  <a:pt x="6949456" y="2817688"/>
                </a:lnTo>
                <a:lnTo>
                  <a:pt x="0" y="2817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35843" y="5372305"/>
            <a:ext cx="1339524" cy="1339524"/>
          </a:xfrm>
          <a:custGeom>
            <a:avLst/>
            <a:gdLst/>
            <a:ahLst/>
            <a:cxnLst/>
            <a:rect l="l" t="t" r="r" b="b"/>
            <a:pathLst>
              <a:path w="1339524" h="1339524">
                <a:moveTo>
                  <a:pt x="0" y="0"/>
                </a:moveTo>
                <a:lnTo>
                  <a:pt x="1339524" y="0"/>
                </a:lnTo>
                <a:lnTo>
                  <a:pt x="1339524" y="1339524"/>
                </a:lnTo>
                <a:lnTo>
                  <a:pt x="0" y="13395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50133" y="5372305"/>
            <a:ext cx="1339524" cy="1339524"/>
          </a:xfrm>
          <a:custGeom>
            <a:avLst/>
            <a:gdLst/>
            <a:ahLst/>
            <a:cxnLst/>
            <a:rect l="l" t="t" r="r" b="b"/>
            <a:pathLst>
              <a:path w="1339524" h="1339524">
                <a:moveTo>
                  <a:pt x="0" y="0"/>
                </a:moveTo>
                <a:lnTo>
                  <a:pt x="1339524" y="0"/>
                </a:lnTo>
                <a:lnTo>
                  <a:pt x="1339524" y="1339524"/>
                </a:lnTo>
                <a:lnTo>
                  <a:pt x="0" y="13395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02256" y="1714609"/>
            <a:ext cx="4163242" cy="1061096"/>
          </a:xfrm>
          <a:custGeom>
            <a:avLst/>
            <a:gdLst/>
            <a:ahLst/>
            <a:cxnLst/>
            <a:rect l="l" t="t" r="r" b="b"/>
            <a:pathLst>
              <a:path w="4163242" h="1061096">
                <a:moveTo>
                  <a:pt x="0" y="0"/>
                </a:moveTo>
                <a:lnTo>
                  <a:pt x="4163242" y="0"/>
                </a:lnTo>
                <a:lnTo>
                  <a:pt x="4163242" y="1061096"/>
                </a:lnTo>
                <a:lnTo>
                  <a:pt x="0" y="10610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18103" y="727295"/>
            <a:ext cx="17451794" cy="102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8"/>
              </a:lnSpc>
            </a:pPr>
            <a:r>
              <a:rPr lang="en-US" sz="66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Обучението</a:t>
            </a:r>
            <a:r>
              <a:rPr lang="en-US" sz="66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се</a:t>
            </a:r>
            <a:r>
              <a:rPr lang="en-US" sz="66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осъществява</a:t>
            </a:r>
            <a:r>
              <a:rPr lang="en-US" sz="66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чрез</a:t>
            </a:r>
            <a:r>
              <a:rPr lang="en-US" sz="66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12122502" y="1714609"/>
            <a:ext cx="4163242" cy="1061096"/>
          </a:xfrm>
          <a:custGeom>
            <a:avLst/>
            <a:gdLst/>
            <a:ahLst/>
            <a:cxnLst/>
            <a:rect l="l" t="t" r="r" b="b"/>
            <a:pathLst>
              <a:path w="4163242" h="1061096">
                <a:moveTo>
                  <a:pt x="0" y="0"/>
                </a:moveTo>
                <a:lnTo>
                  <a:pt x="4163242" y="0"/>
                </a:lnTo>
                <a:lnTo>
                  <a:pt x="4163242" y="1061096"/>
                </a:lnTo>
                <a:lnTo>
                  <a:pt x="0" y="10610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62041" y="1118219"/>
            <a:ext cx="7487430" cy="5294237"/>
            <a:chOff x="0" y="0"/>
            <a:chExt cx="9983240" cy="70589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83240" cy="7058983"/>
            </a:xfrm>
            <a:custGeom>
              <a:avLst/>
              <a:gdLst/>
              <a:ahLst/>
              <a:cxnLst/>
              <a:rect l="l" t="t" r="r" b="b"/>
              <a:pathLst>
                <a:path w="9983240" h="7058983">
                  <a:moveTo>
                    <a:pt x="0" y="0"/>
                  </a:moveTo>
                  <a:lnTo>
                    <a:pt x="9983240" y="0"/>
                  </a:lnTo>
                  <a:lnTo>
                    <a:pt x="9983240" y="7058983"/>
                  </a:lnTo>
                  <a:lnTo>
                    <a:pt x="0" y="7058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2358091" y="2268793"/>
              <a:ext cx="5267059" cy="2464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31"/>
                </a:lnSpc>
                <a:spcBef>
                  <a:spcPct val="0"/>
                </a:spcBef>
              </a:pPr>
              <a:r>
                <a:rPr lang="en-US" sz="5308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Динамична</a:t>
              </a:r>
              <a:r>
                <a:rPr lang="en-US" sz="5308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</a:t>
              </a:r>
              <a:r>
                <a:rPr lang="en-US" sz="5308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класна</a:t>
              </a:r>
              <a:r>
                <a:rPr lang="en-US" sz="5308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</a:t>
              </a:r>
              <a:r>
                <a:rPr lang="en-US" sz="5308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стая</a:t>
              </a:r>
              <a:endParaRPr lang="en-US" sz="5308" dirty="0">
                <a:solidFill>
                  <a:srgbClr val="6943A4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17181" y="897753"/>
            <a:ext cx="7982928" cy="5644596"/>
            <a:chOff x="0" y="0"/>
            <a:chExt cx="10643905" cy="75261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43905" cy="7526128"/>
            </a:xfrm>
            <a:custGeom>
              <a:avLst/>
              <a:gdLst/>
              <a:ahLst/>
              <a:cxnLst/>
              <a:rect l="l" t="t" r="r" b="b"/>
              <a:pathLst>
                <a:path w="10643905" h="7526128">
                  <a:moveTo>
                    <a:pt x="0" y="0"/>
                  </a:moveTo>
                  <a:lnTo>
                    <a:pt x="10643905" y="0"/>
                  </a:lnTo>
                  <a:lnTo>
                    <a:pt x="10643905" y="7526128"/>
                  </a:lnTo>
                  <a:lnTo>
                    <a:pt x="0" y="7526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674896" y="2512967"/>
              <a:ext cx="7597409" cy="2463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20"/>
                </a:lnSpc>
                <a:spcBef>
                  <a:spcPct val="0"/>
                </a:spcBef>
              </a:pP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Проекто-базирано</a:t>
              </a:r>
              <a:r>
                <a:rPr lang="en-US" sz="5300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</a:t>
              </a: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обучение</a:t>
              </a:r>
              <a:endParaRPr lang="en-US" sz="5300" dirty="0">
                <a:solidFill>
                  <a:srgbClr val="6943A4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25820" y="5281084"/>
            <a:ext cx="7232871" cy="5114243"/>
            <a:chOff x="0" y="0"/>
            <a:chExt cx="9643828" cy="68189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643828" cy="6818990"/>
            </a:xfrm>
            <a:custGeom>
              <a:avLst/>
              <a:gdLst/>
              <a:ahLst/>
              <a:cxnLst/>
              <a:rect l="l" t="t" r="r" b="b"/>
              <a:pathLst>
                <a:path w="9643828" h="6818990">
                  <a:moveTo>
                    <a:pt x="0" y="0"/>
                  </a:moveTo>
                  <a:lnTo>
                    <a:pt x="9643828" y="0"/>
                  </a:lnTo>
                  <a:lnTo>
                    <a:pt x="9643828" y="6818990"/>
                  </a:lnTo>
                  <a:lnTo>
                    <a:pt x="0" y="6818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1735808" y="2159398"/>
              <a:ext cx="6172212" cy="2463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20"/>
                </a:lnSpc>
                <a:spcBef>
                  <a:spcPct val="0"/>
                </a:spcBef>
              </a:pP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Интерактивни</a:t>
              </a:r>
              <a:r>
                <a:rPr lang="en-US" sz="5300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</a:t>
              </a: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упражнения</a:t>
              </a:r>
              <a:endParaRPr lang="en-US" sz="5300" dirty="0">
                <a:solidFill>
                  <a:srgbClr val="6943A4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103459" y="5660934"/>
            <a:ext cx="7232871" cy="5114243"/>
            <a:chOff x="0" y="0"/>
            <a:chExt cx="9643828" cy="681899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643828" cy="6818990"/>
            </a:xfrm>
            <a:custGeom>
              <a:avLst/>
              <a:gdLst/>
              <a:ahLst/>
              <a:cxnLst/>
              <a:rect l="l" t="t" r="r" b="b"/>
              <a:pathLst>
                <a:path w="9643828" h="6818990">
                  <a:moveTo>
                    <a:pt x="0" y="0"/>
                  </a:moveTo>
                  <a:lnTo>
                    <a:pt x="9643828" y="0"/>
                  </a:lnTo>
                  <a:lnTo>
                    <a:pt x="9643828" y="6818990"/>
                  </a:lnTo>
                  <a:lnTo>
                    <a:pt x="0" y="6818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2111165" y="2159398"/>
              <a:ext cx="5550381" cy="24638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420"/>
                </a:lnSpc>
                <a:spcBef>
                  <a:spcPct val="0"/>
                </a:spcBef>
              </a:pP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Екипни</a:t>
              </a:r>
              <a:r>
                <a:rPr lang="en-US" sz="5300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</a:t>
              </a: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игри</a:t>
              </a:r>
              <a:r>
                <a:rPr lang="en-US" sz="5300" dirty="0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 и </a:t>
              </a:r>
              <a:r>
                <a:rPr lang="en-US" sz="5300" dirty="0" err="1">
                  <a:solidFill>
                    <a:srgbClr val="6943A4"/>
                  </a:solidFill>
                  <a:latin typeface="Bell MT" panose="02020503060305020303" pitchFamily="18" charset="0"/>
                  <a:ea typeface="Pacifico"/>
                  <a:cs typeface="Pacifico"/>
                  <a:sym typeface="Pacifico"/>
                </a:rPr>
                <a:t>задачи</a:t>
              </a:r>
              <a:endParaRPr lang="en-US" sz="5300" dirty="0">
                <a:solidFill>
                  <a:srgbClr val="6943A4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endParaRPr>
            </a:p>
          </p:txBody>
        </p:sp>
      </p:grpSp>
      <p:sp>
        <p:nvSpPr>
          <p:cNvPr id="21" name="Freeform 21"/>
          <p:cNvSpPr/>
          <p:nvPr/>
        </p:nvSpPr>
        <p:spPr>
          <a:xfrm>
            <a:off x="7027390" y="3585821"/>
            <a:ext cx="4770720" cy="3894100"/>
          </a:xfrm>
          <a:custGeom>
            <a:avLst/>
            <a:gdLst/>
            <a:ahLst/>
            <a:cxnLst/>
            <a:rect l="l" t="t" r="r" b="b"/>
            <a:pathLst>
              <a:path w="4770720" h="3894100">
                <a:moveTo>
                  <a:pt x="0" y="0"/>
                </a:moveTo>
                <a:lnTo>
                  <a:pt x="4770720" y="0"/>
                </a:lnTo>
                <a:lnTo>
                  <a:pt x="4770720" y="3894101"/>
                </a:lnTo>
                <a:lnTo>
                  <a:pt x="0" y="3894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21715" y="2338883"/>
            <a:ext cx="5438745" cy="7315143"/>
            <a:chOff x="0" y="0"/>
            <a:chExt cx="1432427" cy="17002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32427" cy="1700207"/>
            </a:xfrm>
            <a:custGeom>
              <a:avLst/>
              <a:gdLst/>
              <a:ahLst/>
              <a:cxnLst/>
              <a:rect l="l" t="t" r="r" b="b"/>
              <a:pathLst>
                <a:path w="1432427" h="1700207">
                  <a:moveTo>
                    <a:pt x="59786" y="0"/>
                  </a:moveTo>
                  <a:lnTo>
                    <a:pt x="1372641" y="0"/>
                  </a:lnTo>
                  <a:cubicBezTo>
                    <a:pt x="1405660" y="0"/>
                    <a:pt x="1432427" y="26767"/>
                    <a:pt x="1432427" y="59786"/>
                  </a:cubicBezTo>
                  <a:lnTo>
                    <a:pt x="1432427" y="1640421"/>
                  </a:lnTo>
                  <a:cubicBezTo>
                    <a:pt x="1432427" y="1656277"/>
                    <a:pt x="1426128" y="1671484"/>
                    <a:pt x="1414916" y="1682696"/>
                  </a:cubicBezTo>
                  <a:cubicBezTo>
                    <a:pt x="1403704" y="1693908"/>
                    <a:pt x="1388497" y="1700207"/>
                    <a:pt x="1372641" y="1700207"/>
                  </a:cubicBezTo>
                  <a:lnTo>
                    <a:pt x="59786" y="1700207"/>
                  </a:lnTo>
                  <a:cubicBezTo>
                    <a:pt x="43930" y="1700207"/>
                    <a:pt x="28723" y="1693908"/>
                    <a:pt x="17511" y="1682696"/>
                  </a:cubicBezTo>
                  <a:cubicBezTo>
                    <a:pt x="6299" y="1671484"/>
                    <a:pt x="0" y="1656277"/>
                    <a:pt x="0" y="1640421"/>
                  </a:cubicBezTo>
                  <a:lnTo>
                    <a:pt x="0" y="59786"/>
                  </a:lnTo>
                  <a:cubicBezTo>
                    <a:pt x="0" y="43930"/>
                    <a:pt x="6299" y="28723"/>
                    <a:pt x="17511" y="17511"/>
                  </a:cubicBezTo>
                  <a:cubicBezTo>
                    <a:pt x="28723" y="6299"/>
                    <a:pt x="43930" y="0"/>
                    <a:pt x="59786" y="0"/>
                  </a:cubicBezTo>
                  <a:close/>
                </a:path>
              </a:pathLst>
            </a:custGeom>
            <a:solidFill>
              <a:srgbClr val="B2DFF4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432427" cy="1757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4296" y="2472985"/>
            <a:ext cx="5438745" cy="89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 dirty="0" err="1">
                <a:solidFill>
                  <a:srgbClr val="4E03B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Ученици</a:t>
            </a:r>
            <a:endParaRPr lang="en-US" sz="5300" dirty="0">
              <a:solidFill>
                <a:srgbClr val="4E03B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6511756" y="2340471"/>
            <a:ext cx="5438745" cy="6455473"/>
            <a:chOff x="0" y="0"/>
            <a:chExt cx="1432427" cy="17002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32427" cy="1700207"/>
            </a:xfrm>
            <a:custGeom>
              <a:avLst/>
              <a:gdLst/>
              <a:ahLst/>
              <a:cxnLst/>
              <a:rect l="l" t="t" r="r" b="b"/>
              <a:pathLst>
                <a:path w="1432427" h="1700207">
                  <a:moveTo>
                    <a:pt x="59786" y="0"/>
                  </a:moveTo>
                  <a:lnTo>
                    <a:pt x="1372641" y="0"/>
                  </a:lnTo>
                  <a:cubicBezTo>
                    <a:pt x="1405660" y="0"/>
                    <a:pt x="1432427" y="26767"/>
                    <a:pt x="1432427" y="59786"/>
                  </a:cubicBezTo>
                  <a:lnTo>
                    <a:pt x="1432427" y="1640421"/>
                  </a:lnTo>
                  <a:cubicBezTo>
                    <a:pt x="1432427" y="1656277"/>
                    <a:pt x="1426128" y="1671484"/>
                    <a:pt x="1414916" y="1682696"/>
                  </a:cubicBezTo>
                  <a:cubicBezTo>
                    <a:pt x="1403704" y="1693908"/>
                    <a:pt x="1388497" y="1700207"/>
                    <a:pt x="1372641" y="1700207"/>
                  </a:cubicBezTo>
                  <a:lnTo>
                    <a:pt x="59786" y="1700207"/>
                  </a:lnTo>
                  <a:cubicBezTo>
                    <a:pt x="43930" y="1700207"/>
                    <a:pt x="28723" y="1693908"/>
                    <a:pt x="17511" y="1682696"/>
                  </a:cubicBezTo>
                  <a:cubicBezTo>
                    <a:pt x="6299" y="1671484"/>
                    <a:pt x="0" y="1656277"/>
                    <a:pt x="0" y="1640421"/>
                  </a:cubicBezTo>
                  <a:lnTo>
                    <a:pt x="0" y="59786"/>
                  </a:lnTo>
                  <a:cubicBezTo>
                    <a:pt x="0" y="43930"/>
                    <a:pt x="6299" y="28723"/>
                    <a:pt x="17511" y="17511"/>
                  </a:cubicBezTo>
                  <a:cubicBezTo>
                    <a:pt x="28723" y="6299"/>
                    <a:pt x="43930" y="0"/>
                    <a:pt x="59786" y="0"/>
                  </a:cubicBezTo>
                  <a:close/>
                </a:path>
              </a:pathLst>
            </a:custGeom>
            <a:solidFill>
              <a:srgbClr val="E5D4FB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432427" cy="1757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4296" y="3699459"/>
            <a:ext cx="5313324" cy="731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Pacifico"/>
                <a:ea typeface="Pacifico"/>
                <a:cs typeface="Pacifico"/>
                <a:sym typeface="Pacifico"/>
              </a:rPr>
              <a:t> 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Придобити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базисни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умения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комуникация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взаимопомощ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себепознаване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Знания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умения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областта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математиката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природните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науки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технологиите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Развитие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способности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комуникация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работа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екип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12475" y="2472985"/>
            <a:ext cx="5438745" cy="89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 dirty="0" err="1">
                <a:solidFill>
                  <a:srgbClr val="4E03B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Учители</a:t>
            </a:r>
            <a:endParaRPr lang="en-US" sz="5300" dirty="0">
              <a:solidFill>
                <a:srgbClr val="4E03B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539937" y="3699459"/>
            <a:ext cx="5313324" cy="618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Повишаване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професионалната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компетентност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чрез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екипна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работа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Планиране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реализиране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бинарни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уроци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Придобиване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социални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умения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сътрудничество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с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външни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организации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36206" y="901653"/>
            <a:ext cx="17451794" cy="11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8"/>
              </a:lnSpc>
            </a:pPr>
            <a:r>
              <a:rPr lang="en-US" sz="87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Очаквани</a:t>
            </a:r>
            <a:r>
              <a:rPr lang="en-US" sz="87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8700" dirty="0" err="1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резултати</a:t>
            </a:r>
            <a:r>
              <a:rPr lang="en-US" sz="8700" dirty="0">
                <a:solidFill>
                  <a:srgbClr val="6943A4"/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19" name="Freeform 19"/>
          <p:cNvSpPr/>
          <p:nvPr/>
        </p:nvSpPr>
        <p:spPr>
          <a:xfrm>
            <a:off x="1447800" y="-44191"/>
            <a:ext cx="1641626" cy="2316023"/>
          </a:xfrm>
          <a:custGeom>
            <a:avLst/>
            <a:gdLst/>
            <a:ahLst/>
            <a:cxnLst/>
            <a:rect l="l" t="t" r="r" b="b"/>
            <a:pathLst>
              <a:path w="1641626" h="2316023">
                <a:moveTo>
                  <a:pt x="0" y="0"/>
                </a:moveTo>
                <a:lnTo>
                  <a:pt x="1641626" y="0"/>
                </a:lnTo>
                <a:lnTo>
                  <a:pt x="1641626" y="2316023"/>
                </a:lnTo>
                <a:lnTo>
                  <a:pt x="0" y="23160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E749E67B-3232-4368-889D-2D0ABAFBF93B}"/>
              </a:ext>
            </a:extLst>
          </p:cNvPr>
          <p:cNvSpPr/>
          <p:nvPr/>
        </p:nvSpPr>
        <p:spPr>
          <a:xfrm>
            <a:off x="12332620" y="2340472"/>
            <a:ext cx="5438745" cy="7143722"/>
          </a:xfrm>
          <a:custGeom>
            <a:avLst/>
            <a:gdLst/>
            <a:ahLst/>
            <a:cxnLst/>
            <a:rect l="l" t="t" r="r" b="b"/>
            <a:pathLst>
              <a:path w="1432427" h="1700207">
                <a:moveTo>
                  <a:pt x="59786" y="0"/>
                </a:moveTo>
                <a:lnTo>
                  <a:pt x="1372641" y="0"/>
                </a:lnTo>
                <a:cubicBezTo>
                  <a:pt x="1405660" y="0"/>
                  <a:pt x="1432427" y="26767"/>
                  <a:pt x="1432427" y="59786"/>
                </a:cubicBezTo>
                <a:lnTo>
                  <a:pt x="1432427" y="1640421"/>
                </a:lnTo>
                <a:cubicBezTo>
                  <a:pt x="1432427" y="1656277"/>
                  <a:pt x="1426128" y="1671484"/>
                  <a:pt x="1414916" y="1682696"/>
                </a:cubicBezTo>
                <a:cubicBezTo>
                  <a:pt x="1403704" y="1693908"/>
                  <a:pt x="1388497" y="1700207"/>
                  <a:pt x="1372641" y="1700207"/>
                </a:cubicBezTo>
                <a:lnTo>
                  <a:pt x="59786" y="1700207"/>
                </a:lnTo>
                <a:cubicBezTo>
                  <a:pt x="43930" y="1700207"/>
                  <a:pt x="28723" y="1693908"/>
                  <a:pt x="17511" y="1682696"/>
                </a:cubicBezTo>
                <a:cubicBezTo>
                  <a:pt x="6299" y="1671484"/>
                  <a:pt x="0" y="1656277"/>
                  <a:pt x="0" y="1640421"/>
                </a:cubicBezTo>
                <a:lnTo>
                  <a:pt x="0" y="59786"/>
                </a:lnTo>
                <a:cubicBezTo>
                  <a:pt x="0" y="43930"/>
                  <a:pt x="6299" y="28723"/>
                  <a:pt x="17511" y="17511"/>
                </a:cubicBezTo>
                <a:cubicBezTo>
                  <a:pt x="28723" y="6299"/>
                  <a:pt x="43930" y="0"/>
                  <a:pt x="59786" y="0"/>
                </a:cubicBezTo>
                <a:close/>
              </a:path>
            </a:pathLst>
          </a:custGeom>
          <a:solidFill>
            <a:srgbClr val="B2DFF4"/>
          </a:solidFill>
          <a:ln cap="rnd">
            <a:noFill/>
            <a:prstDash val="solid"/>
            <a:round/>
          </a:ln>
        </p:spPr>
      </p:sp>
      <p:sp>
        <p:nvSpPr>
          <p:cNvPr id="16" name="TextBox 16"/>
          <p:cNvSpPr txBox="1"/>
          <p:nvPr/>
        </p:nvSpPr>
        <p:spPr>
          <a:xfrm>
            <a:off x="12220654" y="2472985"/>
            <a:ext cx="5438745" cy="89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 dirty="0" err="1">
                <a:solidFill>
                  <a:srgbClr val="4E03B2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Родители</a:t>
            </a:r>
            <a:endParaRPr lang="en-US" sz="5300" dirty="0">
              <a:solidFill>
                <a:srgbClr val="4E03B2"/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424761" y="3699459"/>
            <a:ext cx="5313324" cy="5058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Информиране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родителиновациятаската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общност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Повишена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мотивация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сътрудничество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с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учителите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Ефективно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141" dirty="0" err="1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взаимодействие</a:t>
            </a:r>
            <a:r>
              <a:rPr lang="en-US" sz="3141" dirty="0">
                <a:solidFill>
                  <a:srgbClr val="1800AD"/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algn="l">
              <a:lnSpc>
                <a:spcPts val="4398"/>
              </a:lnSpc>
            </a:pPr>
            <a:endParaRPr lang="en-US" sz="3141" dirty="0">
              <a:solidFill>
                <a:srgbClr val="1800AD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3903" y="3113268"/>
            <a:ext cx="4434097" cy="6145032"/>
          </a:xfrm>
          <a:custGeom>
            <a:avLst/>
            <a:gdLst/>
            <a:ahLst/>
            <a:cxnLst/>
            <a:rect l="l" t="t" r="r" b="b"/>
            <a:pathLst>
              <a:path w="4434097" h="6145032">
                <a:moveTo>
                  <a:pt x="0" y="0"/>
                </a:moveTo>
                <a:lnTo>
                  <a:pt x="4434097" y="0"/>
                </a:lnTo>
                <a:lnTo>
                  <a:pt x="4434097" y="6145032"/>
                </a:lnTo>
                <a:lnTo>
                  <a:pt x="0" y="6145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113268"/>
            <a:ext cx="4324053" cy="5750958"/>
          </a:xfrm>
          <a:custGeom>
            <a:avLst/>
            <a:gdLst/>
            <a:ahLst/>
            <a:cxnLst/>
            <a:rect l="l" t="t" r="r" b="b"/>
            <a:pathLst>
              <a:path w="4324053" h="5750958">
                <a:moveTo>
                  <a:pt x="0" y="0"/>
                </a:moveTo>
                <a:lnTo>
                  <a:pt x="4324053" y="0"/>
                </a:lnTo>
                <a:lnTo>
                  <a:pt x="4324053" y="5750958"/>
                </a:lnTo>
                <a:lnTo>
                  <a:pt x="0" y="5750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06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8600" y="645869"/>
            <a:ext cx="17451794" cy="2073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8"/>
              </a:lnSpc>
            </a:pP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В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часовете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по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endParaRPr lang="bg-BG" sz="6600" dirty="0">
              <a:solidFill>
                <a:schemeClr val="accent4">
                  <a:lumMod val="50000"/>
                </a:schemeClr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  <a:p>
            <a:pPr algn="ctr">
              <a:lnSpc>
                <a:spcPts val="8178"/>
              </a:lnSpc>
            </a:pP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Детска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научна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600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лаборатория</a:t>
            </a: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38502" y="2982539"/>
            <a:ext cx="10574789" cy="60124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8650" lvl="1" indent="-454325" algn="l">
              <a:lnSpc>
                <a:spcPts val="5892"/>
              </a:lnSpc>
              <a:buFont typeface="Arial"/>
              <a:buChar char="•"/>
            </a:pP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Помагаме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учениците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развият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ясна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реална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представа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себе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си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света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наоколо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marL="908650" lvl="1" indent="-454325" algn="l">
              <a:lnSpc>
                <a:spcPts val="5892"/>
              </a:lnSpc>
              <a:buFont typeface="Arial"/>
              <a:buChar char="•"/>
            </a:pP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Стимулираме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научен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интерес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математически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заложби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у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учениците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  <a:p>
            <a:pPr marL="908650" lvl="1" indent="-454325" algn="l">
              <a:lnSpc>
                <a:spcPts val="5892"/>
              </a:lnSpc>
              <a:buFont typeface="Arial"/>
              <a:buChar char="•"/>
            </a:pP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Извършваме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интересни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експерименти</a:t>
            </a:r>
            <a:r>
              <a:rPr lang="bg-BG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игри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наблюдения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изследователска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208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работа</a:t>
            </a:r>
            <a:r>
              <a:rPr lang="en-US" sz="4208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98653" y="2611496"/>
            <a:ext cx="5079044" cy="6973543"/>
          </a:xfrm>
          <a:custGeom>
            <a:avLst/>
            <a:gdLst/>
            <a:ahLst/>
            <a:cxnLst/>
            <a:rect l="l" t="t" r="r" b="b"/>
            <a:pathLst>
              <a:path w="5079044" h="6973543">
                <a:moveTo>
                  <a:pt x="0" y="0"/>
                </a:moveTo>
                <a:lnTo>
                  <a:pt x="5079044" y="0"/>
                </a:lnTo>
                <a:lnTo>
                  <a:pt x="5079044" y="6973543"/>
                </a:lnTo>
                <a:lnTo>
                  <a:pt x="0" y="6973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43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68367" y="2611496"/>
            <a:ext cx="5079044" cy="6973543"/>
          </a:xfrm>
          <a:custGeom>
            <a:avLst/>
            <a:gdLst/>
            <a:ahLst/>
            <a:cxnLst/>
            <a:rect l="l" t="t" r="r" b="b"/>
            <a:pathLst>
              <a:path w="5079044" h="6973543">
                <a:moveTo>
                  <a:pt x="0" y="0"/>
                </a:moveTo>
                <a:lnTo>
                  <a:pt x="5079045" y="0"/>
                </a:lnTo>
                <a:lnTo>
                  <a:pt x="5079045" y="6973543"/>
                </a:lnTo>
                <a:lnTo>
                  <a:pt x="0" y="6973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11" b="-141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2575" y="866775"/>
            <a:ext cx="16922850" cy="1480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  <a:spcBef>
                <a:spcPct val="0"/>
              </a:spcBef>
            </a:pPr>
            <a:r>
              <a:rPr lang="en-US" sz="87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Съвременни</a:t>
            </a:r>
            <a:r>
              <a:rPr lang="en-US" sz="87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87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учебни</a:t>
            </a:r>
            <a:r>
              <a:rPr lang="en-US" sz="8703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8703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помагала</a:t>
            </a:r>
            <a:endParaRPr lang="en-US" sz="8703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89005" y="1828846"/>
            <a:ext cx="5181204" cy="110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5"/>
              </a:lnSpc>
              <a:spcBef>
                <a:spcPct val="0"/>
              </a:spcBef>
            </a:pPr>
            <a:r>
              <a:rPr lang="en-US" sz="6503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Математика</a:t>
            </a:r>
            <a:r>
              <a:rPr lang="en-US" sz="6503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59214" y="1815702"/>
            <a:ext cx="9301749" cy="1117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5"/>
              </a:lnSpc>
              <a:spcBef>
                <a:spcPct val="0"/>
              </a:spcBef>
            </a:pPr>
            <a:r>
              <a:rPr lang="en-US" sz="6603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Човекът</a:t>
            </a:r>
            <a:r>
              <a:rPr lang="en-US" sz="6603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и </a:t>
            </a:r>
            <a:r>
              <a:rPr lang="en-US" sz="6603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природата</a:t>
            </a:r>
            <a:r>
              <a:rPr lang="en-US" sz="6603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2933700"/>
            <a:ext cx="8932177" cy="8391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Събиране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изваждане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числата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до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1000</a:t>
            </a:r>
          </a:p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Умножение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деление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Геометрични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фигури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тела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измерване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моделиране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Занимателни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задачи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ctr">
              <a:lnSpc>
                <a:spcPts val="7285"/>
              </a:lnSpc>
            </a:pPr>
            <a:endParaRPr lang="en-US" sz="54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ctr">
              <a:lnSpc>
                <a:spcPts val="7285"/>
              </a:lnSpc>
              <a:spcBef>
                <a:spcPct val="0"/>
              </a:spcBef>
            </a:pPr>
            <a:endParaRPr lang="en-US" sz="54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43344" y="3275877"/>
            <a:ext cx="7048500" cy="10256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Тела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вещества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Организмите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тяхната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l">
              <a:lnSpc>
                <a:spcPts val="7285"/>
              </a:lnSpc>
            </a:pP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    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среда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живот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</a:p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Човекът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здравословният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начин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живот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l">
              <a:lnSpc>
                <a:spcPts val="7285"/>
              </a:lnSpc>
            </a:pPr>
            <a:endParaRPr lang="en-US" sz="5203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l">
              <a:lnSpc>
                <a:spcPts val="7285"/>
              </a:lnSpc>
            </a:pPr>
            <a:endParaRPr lang="en-US" sz="5203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ctr">
              <a:lnSpc>
                <a:spcPts val="7285"/>
              </a:lnSpc>
            </a:pPr>
            <a:endParaRPr lang="en-US" sz="5203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  <a:p>
            <a:pPr algn="ctr">
              <a:lnSpc>
                <a:spcPts val="7285"/>
              </a:lnSpc>
              <a:spcBef>
                <a:spcPct val="0"/>
              </a:spcBef>
            </a:pPr>
            <a:endParaRPr lang="en-US" sz="5203" dirty="0">
              <a:solidFill>
                <a:schemeClr val="accent2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4761070" y="233488"/>
            <a:ext cx="8396288" cy="1480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  <a:spcBef>
                <a:spcPct val="0"/>
              </a:spcBef>
            </a:pPr>
            <a:r>
              <a:rPr lang="en-US" sz="7200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Глобални</a:t>
            </a:r>
            <a:r>
              <a:rPr lang="en-US" sz="7200" dirty="0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7200" dirty="0" err="1">
                <a:solidFill>
                  <a:schemeClr val="accent4">
                    <a:lumMod val="75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теми</a:t>
            </a:r>
            <a:endParaRPr lang="en-US" sz="7200" dirty="0">
              <a:solidFill>
                <a:schemeClr val="accent4">
                  <a:lumMod val="75000"/>
                </a:schemeClr>
              </a:solidFill>
              <a:latin typeface="Bell MT" panose="02020503060305020303" pitchFamily="18" charset="0"/>
              <a:ea typeface="Amoresa Aged"/>
              <a:cs typeface="Amoresa Aged"/>
              <a:sym typeface="Amoresa Age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3755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2294286" cy="3441501"/>
          </a:xfrm>
          <a:custGeom>
            <a:avLst/>
            <a:gdLst/>
            <a:ahLst/>
            <a:cxnLst/>
            <a:rect l="l" t="t" r="r" b="b"/>
            <a:pathLst>
              <a:path w="2294286" h="3236804">
                <a:moveTo>
                  <a:pt x="0" y="0"/>
                </a:moveTo>
                <a:lnTo>
                  <a:pt x="2294286" y="0"/>
                </a:lnTo>
                <a:lnTo>
                  <a:pt x="2294286" y="3236804"/>
                </a:lnTo>
                <a:lnTo>
                  <a:pt x="0" y="3236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58894" y="2808404"/>
            <a:ext cx="11979811" cy="7172760"/>
          </a:xfrm>
          <a:custGeom>
            <a:avLst/>
            <a:gdLst/>
            <a:ahLst/>
            <a:cxnLst/>
            <a:rect l="l" t="t" r="r" b="b"/>
            <a:pathLst>
              <a:path w="11979811" h="6746131">
                <a:moveTo>
                  <a:pt x="0" y="0"/>
                </a:moveTo>
                <a:lnTo>
                  <a:pt x="11979812" y="0"/>
                </a:lnTo>
                <a:lnTo>
                  <a:pt x="11979812" y="6746131"/>
                </a:lnTo>
                <a:lnTo>
                  <a:pt x="0" y="674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667000" y="209849"/>
            <a:ext cx="13563600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</a:pPr>
            <a:r>
              <a:rPr lang="en-US" sz="60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Бинарен</a:t>
            </a:r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 </a:t>
            </a:r>
            <a:r>
              <a:rPr lang="en-US" sz="60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уро</a:t>
            </a:r>
            <a:r>
              <a:rPr lang="bg-BG" sz="6000" dirty="0">
                <a:solidFill>
                  <a:schemeClr val="accent2">
                    <a:lumMod val="50000"/>
                  </a:schemeClr>
                </a:solidFill>
                <a:latin typeface="Amoresa Aged"/>
                <a:ea typeface="Amoresa Aged"/>
                <a:cs typeface="Amoresa Aged"/>
                <a:sym typeface="Amoresa Aged"/>
              </a:rPr>
              <a:t>к на тема: </a:t>
            </a:r>
          </a:p>
          <a:p>
            <a:pPr algn="ctr">
              <a:lnSpc>
                <a:spcPts val="12184"/>
              </a:lnSpc>
            </a:pPr>
            <a:r>
              <a:rPr lang="bg-BG" sz="6000" dirty="0">
                <a:solidFill>
                  <a:schemeClr val="accent2">
                    <a:lumMod val="50000"/>
                  </a:schemeClr>
                </a:solidFill>
                <a:latin typeface="Amoresa Aged"/>
                <a:ea typeface="Amoresa Aged"/>
                <a:cs typeface="Amoresa Aged"/>
                <a:sym typeface="Amoresa Aged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615F6-123A-DAD6-3A2C-4E497B762075}"/>
              </a:ext>
            </a:extLst>
          </p:cNvPr>
          <p:cNvSpPr txBox="1"/>
          <p:nvPr/>
        </p:nvSpPr>
        <p:spPr>
          <a:xfrm>
            <a:off x="2362200" y="1215933"/>
            <a:ext cx="13563600" cy="3129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</a:pPr>
            <a:r>
              <a:rPr lang="bg-BG" sz="6000" dirty="0">
                <a:solidFill>
                  <a:schemeClr val="accent2">
                    <a:lumMod val="50000"/>
                  </a:schemeClr>
                </a:solidFill>
                <a:latin typeface="Amoresa Aged"/>
                <a:ea typeface="Amoresa Aged"/>
                <a:cs typeface="Amoresa Aged"/>
                <a:sym typeface="Amoresa Aged"/>
              </a:rPr>
              <a:t>„Рециклирането – лесно и полезно“ </a:t>
            </a:r>
          </a:p>
          <a:p>
            <a:pPr algn="ctr">
              <a:lnSpc>
                <a:spcPts val="12184"/>
              </a:lnSpc>
            </a:pPr>
            <a:r>
              <a:rPr lang="bg-BG" sz="6000" dirty="0">
                <a:solidFill>
                  <a:schemeClr val="accent2">
                    <a:lumMod val="50000"/>
                  </a:schemeClr>
                </a:solidFill>
                <a:latin typeface="Amoresa Aged"/>
                <a:ea typeface="Amoresa Aged"/>
                <a:cs typeface="Amoresa Aged"/>
                <a:sym typeface="Amoresa Aged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64921" y="5279604"/>
            <a:ext cx="6355080" cy="4602094"/>
          </a:xfrm>
          <a:custGeom>
            <a:avLst/>
            <a:gdLst/>
            <a:ahLst/>
            <a:cxnLst/>
            <a:rect l="l" t="t" r="r" b="b"/>
            <a:pathLst>
              <a:path w="5530713" h="3348826">
                <a:moveTo>
                  <a:pt x="0" y="0"/>
                </a:moveTo>
                <a:lnTo>
                  <a:pt x="5530713" y="0"/>
                </a:lnTo>
                <a:lnTo>
                  <a:pt x="5530713" y="3348826"/>
                </a:lnTo>
                <a:lnTo>
                  <a:pt x="0" y="3348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0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44000" y="4991100"/>
            <a:ext cx="7848600" cy="4515245"/>
          </a:xfrm>
          <a:custGeom>
            <a:avLst/>
            <a:gdLst/>
            <a:ahLst/>
            <a:cxnLst/>
            <a:rect l="l" t="t" r="r" b="b"/>
            <a:pathLst>
              <a:path w="6600779" h="3726188">
                <a:moveTo>
                  <a:pt x="0" y="0"/>
                </a:moveTo>
                <a:lnTo>
                  <a:pt x="6600779" y="0"/>
                </a:lnTo>
                <a:lnTo>
                  <a:pt x="6600779" y="3726188"/>
                </a:lnTo>
                <a:lnTo>
                  <a:pt x="0" y="3726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24000" y="361066"/>
            <a:ext cx="16535400" cy="46020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23518" lvl="1" indent="-561759" algn="l">
              <a:lnSpc>
                <a:spcPts val="7285"/>
              </a:lnSpc>
              <a:buFont typeface="Arial"/>
              <a:buChar char="•"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Чрез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решаване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кръстословица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третокласниците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откриха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термина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“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рециклиране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” и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запознаха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с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неговото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значение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като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процес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 </a:t>
            </a:r>
          </a:p>
          <a:p>
            <a:pPr marL="1123518" lvl="1" indent="-561759" algn="l">
              <a:lnSpc>
                <a:spcPts val="7285"/>
              </a:lnSpc>
              <a:spcBef>
                <a:spcPct val="0"/>
              </a:spcBef>
              <a:buFont typeface="Arial"/>
              <a:buChar char="•"/>
            </a:pP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Разплетоха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много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математически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загадки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чрез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които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достигнаха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до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разкриване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любопитни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факти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2730929"/>
            <a:ext cx="9446956" cy="6527371"/>
          </a:xfrm>
          <a:custGeom>
            <a:avLst/>
            <a:gdLst/>
            <a:ahLst/>
            <a:cxnLst/>
            <a:rect l="l" t="t" r="r" b="b"/>
            <a:pathLst>
              <a:path w="9446956" h="6527371">
                <a:moveTo>
                  <a:pt x="0" y="0"/>
                </a:moveTo>
                <a:lnTo>
                  <a:pt x="9446956" y="0"/>
                </a:lnTo>
                <a:lnTo>
                  <a:pt x="9446956" y="6527371"/>
                </a:lnTo>
                <a:lnTo>
                  <a:pt x="0" y="6527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417" r="-1141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66171" y="2730929"/>
            <a:ext cx="11301259" cy="6527371"/>
          </a:xfrm>
          <a:custGeom>
            <a:avLst/>
            <a:gdLst/>
            <a:ahLst/>
            <a:cxnLst/>
            <a:rect l="l" t="t" r="r" b="b"/>
            <a:pathLst>
              <a:path w="11301259" h="6527371">
                <a:moveTo>
                  <a:pt x="0" y="0"/>
                </a:moveTo>
                <a:lnTo>
                  <a:pt x="11301259" y="0"/>
                </a:lnTo>
                <a:lnTo>
                  <a:pt x="11301259" y="6527371"/>
                </a:lnTo>
                <a:lnTo>
                  <a:pt x="0" y="65273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340" r="-1340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362200" y="454478"/>
            <a:ext cx="15138000" cy="1821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Проследиха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пътя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рециклиране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хартията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металните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пластмасови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опаковки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26122"/>
            <a:ext cx="4144532" cy="7359879"/>
          </a:xfrm>
          <a:custGeom>
            <a:avLst/>
            <a:gdLst/>
            <a:ahLst/>
            <a:cxnLst/>
            <a:rect l="l" t="t" r="r" b="b"/>
            <a:pathLst>
              <a:path w="4144532" h="7359879">
                <a:moveTo>
                  <a:pt x="0" y="0"/>
                </a:moveTo>
                <a:lnTo>
                  <a:pt x="4144532" y="0"/>
                </a:lnTo>
                <a:lnTo>
                  <a:pt x="4144532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386932" y="2126122"/>
            <a:ext cx="4144532" cy="7359879"/>
          </a:xfrm>
          <a:custGeom>
            <a:avLst/>
            <a:gdLst/>
            <a:ahLst/>
            <a:cxnLst/>
            <a:rect l="l" t="t" r="r" b="b"/>
            <a:pathLst>
              <a:path w="4144532" h="7359879">
                <a:moveTo>
                  <a:pt x="0" y="0"/>
                </a:moveTo>
                <a:lnTo>
                  <a:pt x="4144532" y="0"/>
                </a:lnTo>
                <a:lnTo>
                  <a:pt x="4144532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598427" y="2126122"/>
            <a:ext cx="7359879" cy="7359879"/>
          </a:xfrm>
          <a:custGeom>
            <a:avLst/>
            <a:gdLst/>
            <a:ahLst/>
            <a:cxnLst/>
            <a:rect l="l" t="t" r="r" b="b"/>
            <a:pathLst>
              <a:path w="7359879" h="7359879">
                <a:moveTo>
                  <a:pt x="0" y="0"/>
                </a:moveTo>
                <a:lnTo>
                  <a:pt x="7359880" y="0"/>
                </a:lnTo>
                <a:lnTo>
                  <a:pt x="735988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33800" y="182228"/>
            <a:ext cx="13487400" cy="1821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Рециклираха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нареждаха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пъзели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с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послания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опазване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природата</a:t>
            </a:r>
            <a:r>
              <a:rPr lang="en-US" sz="5203" dirty="0">
                <a:solidFill>
                  <a:schemeClr val="accent2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88441" y="4363574"/>
            <a:ext cx="10170859" cy="4894726"/>
          </a:xfrm>
          <a:custGeom>
            <a:avLst/>
            <a:gdLst/>
            <a:ahLst/>
            <a:cxnLst/>
            <a:rect l="l" t="t" r="r" b="b"/>
            <a:pathLst>
              <a:path w="10170859" h="4894726">
                <a:moveTo>
                  <a:pt x="0" y="0"/>
                </a:moveTo>
                <a:lnTo>
                  <a:pt x="10170859" y="0"/>
                </a:lnTo>
                <a:lnTo>
                  <a:pt x="10170859" y="4894726"/>
                </a:lnTo>
                <a:lnTo>
                  <a:pt x="0" y="48947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pic>
        <p:nvPicPr>
          <p:cNvPr id="4" name="0-02-05-8c3bc5e93b91dfd401b9ace5ea35b64e7c48f770edb6b38b312d2caa3058fa78_244f036ce9b59743">
            <a:hlinkClick r:id="" action="ppaction://media"/>
            <a:extLst>
              <a:ext uri="{FF2B5EF4-FFF2-40B4-BE49-F238E27FC236}">
                <a16:creationId xmlns:a16="http://schemas.microsoft.com/office/drawing/2014/main" id="{93D3F8CF-17FC-F628-44BB-DE550DE717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" y="723900"/>
            <a:ext cx="4625975" cy="8223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EBFB9B9E-C2D1-EE82-F5DE-77557C0E73EE}"/>
              </a:ext>
            </a:extLst>
          </p:cNvPr>
          <p:cNvSpPr txBox="1"/>
          <p:nvPr/>
        </p:nvSpPr>
        <p:spPr>
          <a:xfrm>
            <a:off x="4572000" y="4956294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Човешко</a:t>
            </a:r>
            <a:r>
              <a:rPr lang="bg-BG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Човешкото тяло – непознато и интересно </a:t>
            </a:r>
            <a:r>
              <a:rPr lang="bg-BG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то тяло – непознато и интересно </a:t>
            </a:r>
            <a:endParaRPr lang="en-US" dirty="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2C50A089-CF9E-2D59-29CB-F99C46CF892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9CEE781-C20C-302F-CE8C-2EEE6771C770}"/>
              </a:ext>
            </a:extLst>
          </p:cNvPr>
          <p:cNvSpPr txBox="1"/>
          <p:nvPr/>
        </p:nvSpPr>
        <p:spPr>
          <a:xfrm>
            <a:off x="972820" y="779358"/>
            <a:ext cx="8610600" cy="2849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00"/>
              </a:lnSpc>
              <a:spcBef>
                <a:spcPct val="0"/>
              </a:spcBef>
            </a:pPr>
            <a:r>
              <a:rPr lang="bg-BG" sz="6600" kern="300" dirty="0">
                <a:solidFill>
                  <a:schemeClr val="tx2">
                    <a:lumMod val="50000"/>
                  </a:schemeClr>
                </a:solidFill>
                <a:sym typeface="Amoresa Aged"/>
              </a:rPr>
              <a:t>Бинарен урок на тема: </a:t>
            </a:r>
          </a:p>
          <a:p>
            <a:pPr algn="ctr">
              <a:lnSpc>
                <a:spcPts val="7400"/>
              </a:lnSpc>
              <a:spcBef>
                <a:spcPct val="0"/>
              </a:spcBef>
            </a:pPr>
            <a:r>
              <a:rPr lang="bg-BG" sz="6600" kern="300" dirty="0">
                <a:solidFill>
                  <a:schemeClr val="tx2">
                    <a:lumMod val="50000"/>
                  </a:schemeClr>
                </a:solidFill>
                <a:sym typeface="Amoresa Aged"/>
              </a:rPr>
              <a:t>„</a:t>
            </a:r>
            <a:r>
              <a:rPr lang="bg-BG" sz="6600" kern="300" dirty="0">
                <a:solidFill>
                  <a:schemeClr val="tx2">
                    <a:lumMod val="50000"/>
                  </a:schemeClr>
                </a:solidFill>
              </a:rPr>
              <a:t>Човешкото тяло – </a:t>
            </a:r>
          </a:p>
          <a:p>
            <a:pPr algn="ctr">
              <a:lnSpc>
                <a:spcPts val="7400"/>
              </a:lnSpc>
              <a:spcBef>
                <a:spcPct val="0"/>
              </a:spcBef>
            </a:pPr>
            <a:r>
              <a:rPr lang="bg-BG" sz="6600" kern="300" dirty="0">
                <a:solidFill>
                  <a:schemeClr val="tx2">
                    <a:lumMod val="50000"/>
                  </a:schemeClr>
                </a:solidFill>
              </a:rPr>
              <a:t>непознато и интересно“ </a:t>
            </a:r>
            <a:endParaRPr lang="en-US" sz="6600" kern="3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  <a:sym typeface="Amoresa Aged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97F11B2-F1CA-C3BC-7158-4695C26D1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240" y="475242"/>
            <a:ext cx="6248400" cy="8962103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97175BE7-0D2A-C634-7445-53B156E22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228489"/>
            <a:ext cx="6248400" cy="553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77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036D1-ACF6-9360-4EBB-5F7243936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50EAF55D-378B-C849-013F-4A46062FA5B3}"/>
              </a:ext>
            </a:extLst>
          </p:cNvPr>
          <p:cNvSpPr txBox="1"/>
          <p:nvPr/>
        </p:nvSpPr>
        <p:spPr>
          <a:xfrm>
            <a:off x="4572000" y="4956294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Човешко</a:t>
            </a:r>
            <a:r>
              <a:rPr lang="bg-BG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Човешкото тяло – непознато и интересно </a:t>
            </a:r>
            <a:r>
              <a:rPr lang="bg-BG" sz="1800" dirty="0">
                <a:solidFill>
                  <a:schemeClr val="bg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то тяло – непознато и интересно </a:t>
            </a:r>
            <a:endParaRPr lang="en-US" dirty="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88E152B-B0C4-D2C6-B4EA-4D0A5D738A2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B598A18-5F69-E838-7804-8F1C0BEF2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13378"/>
            <a:ext cx="5410200" cy="8660243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A38674B0-2738-2C1A-2EFF-D5C7AE92D4B5}"/>
              </a:ext>
            </a:extLst>
          </p:cNvPr>
          <p:cNvSpPr txBox="1"/>
          <p:nvPr/>
        </p:nvSpPr>
        <p:spPr>
          <a:xfrm>
            <a:off x="8382000" y="3086100"/>
            <a:ext cx="8610600" cy="747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  <a:spcBef>
                <a:spcPct val="0"/>
              </a:spcBef>
            </a:pPr>
            <a:r>
              <a:rPr lang="bg-BG" sz="6000" kern="300" dirty="0"/>
              <a:t> </a:t>
            </a:r>
            <a:endParaRPr lang="en-US" sz="6000" kern="300" dirty="0">
              <a:latin typeface="Bell MT" panose="02020503060305020303" pitchFamily="18" charset="0"/>
              <a:sym typeface="Amoresa Aged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89D95629-7077-7069-CA71-121A965E5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39645"/>
            <a:ext cx="8077199" cy="9233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 err="1">
                <a:solidFill>
                  <a:srgbClr val="002060"/>
                </a:solidFill>
                <a:latin typeface="Bell MT" panose="02020503060305020303" pitchFamily="18" charset="0"/>
              </a:rPr>
              <a:t>Учене</a:t>
            </a:r>
            <a:r>
              <a:rPr lang="en-US" altLang="en-US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Bell MT" panose="02020503060305020303" pitchFamily="18" charset="0"/>
              </a:rPr>
              <a:t>чрез</a:t>
            </a:r>
            <a:r>
              <a:rPr lang="en-US" altLang="en-US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  <a:latin typeface="Bell MT" panose="02020503060305020303" pitchFamily="18" charset="0"/>
              </a:rPr>
              <a:t>преживяване</a:t>
            </a:r>
            <a:r>
              <a:rPr lang="en-US" altLang="en-US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 и </a:t>
            </a:r>
            <a:r>
              <a:rPr lang="en-US" altLang="en-US" sz="4000" b="1" dirty="0" err="1">
                <a:solidFill>
                  <a:srgbClr val="002060"/>
                </a:solidFill>
                <a:latin typeface="Bell MT" panose="02020503060305020303" pitchFamily="18" charset="0"/>
              </a:rPr>
              <a:t>визуализация</a:t>
            </a:r>
            <a:r>
              <a:rPr lang="en-US" altLang="en-US" sz="4000" b="1" dirty="0">
                <a:solidFill>
                  <a:srgbClr val="002060"/>
                </a:solidFill>
                <a:latin typeface="Bell MT" panose="02020503060305020303" pitchFamily="18" charset="0"/>
              </a:rPr>
              <a:t>: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Учениците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не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просто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наизустяват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факти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, а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измерват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реални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обеми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(700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мл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сок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в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мерителна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кана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) и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теглят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грамажи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(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сравняване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на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теглото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на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бъбрек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 с </a:t>
            </a:r>
            <a:r>
              <a:rPr lang="en-US" altLang="en-US" sz="4000" dirty="0" err="1">
                <a:solidFill>
                  <a:srgbClr val="002060"/>
                </a:solidFill>
                <a:latin typeface="Bell MT" panose="02020503060305020303" pitchFamily="18" charset="0"/>
              </a:rPr>
              <a:t>плодове</a:t>
            </a:r>
            <a:r>
              <a:rPr lang="en-US" altLang="en-US" sz="4000" dirty="0">
                <a:solidFill>
                  <a:srgbClr val="002060"/>
                </a:solidFill>
                <a:latin typeface="Bell MT" panose="02020503060305020303" pitchFamily="18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.</a:t>
            </a:r>
            <a:endParaRPr kumimoji="0" lang="bg-BG" altLang="en-US" sz="40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ell MT" panose="0202050306030502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Bell MT" panose="0202050306030502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40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Разширяване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на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1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хоризонта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: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Децата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надграждат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знанията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си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за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основните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органи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,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като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се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запознават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със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сложни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концепции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за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панкреаса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,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далака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,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черния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дроб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и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бъбреците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на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достъпен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 </a:t>
            </a:r>
            <a:r>
              <a:rPr kumimoji="0" lang="en-US" altLang="en-US" sz="4000" b="0" i="0" u="none" strike="noStrike" cap="none" normalizeH="0" baseline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език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Bell MT" panose="020205030603050203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816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DBD488BC-D011-884E-1152-358FF691158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25307478-4BEF-24E9-2BCF-9088597E6D38}"/>
              </a:ext>
            </a:extLst>
          </p:cNvPr>
          <p:cNvSpPr txBox="1"/>
          <p:nvPr/>
        </p:nvSpPr>
        <p:spPr>
          <a:xfrm>
            <a:off x="8451453" y="647700"/>
            <a:ext cx="9144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4000" b="1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Практическа</a:t>
            </a:r>
            <a:r>
              <a:rPr lang="en-US" altLang="en-US" sz="4000" b="1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b="1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математика</a:t>
            </a:r>
            <a:r>
              <a:rPr lang="en-US" altLang="en-US" sz="4000" b="1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: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Трудните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математически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операции</a:t>
            </a:r>
            <a:r>
              <a:rPr lang="bg-BG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придобиват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смисъл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,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защото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всяко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вярно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решение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разкрива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анатомична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тайна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или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име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на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 </a:t>
            </a:r>
            <a:r>
              <a:rPr lang="en-US" altLang="en-US" sz="4000" dirty="0" err="1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орган</a:t>
            </a:r>
            <a:r>
              <a:rPr lang="en-US" altLang="en-US" sz="4000" dirty="0">
                <a:solidFill>
                  <a:schemeClr val="tx2">
                    <a:lumMod val="50000"/>
                  </a:schemeClr>
                </a:solidFill>
                <a:latin typeface="Bell MT" panose="02020503060305020303" pitchFamily="18" charset="0"/>
              </a:rPr>
              <a:t>.</a:t>
            </a:r>
            <a:endParaRPr lang="bg-BG" altLang="en-US" sz="4000" dirty="0">
              <a:solidFill>
                <a:schemeClr val="tx2">
                  <a:lumMod val="50000"/>
                </a:schemeClr>
              </a:solidFill>
              <a:latin typeface="Bell MT" panose="0202050306030502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5364A2B6-21CA-700D-15CB-57CC91EC0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453" y="4152900"/>
            <a:ext cx="9144000" cy="576162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B501BE59-933B-9592-46BA-5CD70A1DF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49224"/>
            <a:ext cx="5255102" cy="78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78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54238" y="1996299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0970">
            <a:off x="1028700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241895" y="1996299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99003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09800" y="537577"/>
            <a:ext cx="13136305" cy="892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Костюми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от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материали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рециклиране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777866" y="2178534"/>
            <a:ext cx="4735934" cy="6356958"/>
          </a:xfrm>
          <a:custGeom>
            <a:avLst/>
            <a:gdLst/>
            <a:ahLst/>
            <a:cxnLst/>
            <a:rect l="l" t="t" r="r" b="b"/>
            <a:pathLst>
              <a:path w="4735934" h="6356958">
                <a:moveTo>
                  <a:pt x="0" y="0"/>
                </a:moveTo>
                <a:lnTo>
                  <a:pt x="4735934" y="0"/>
                </a:lnTo>
                <a:lnTo>
                  <a:pt x="473593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36391" y="1965021"/>
            <a:ext cx="2805008" cy="6356958"/>
          </a:xfrm>
          <a:custGeom>
            <a:avLst/>
            <a:gdLst/>
            <a:ahLst/>
            <a:cxnLst/>
            <a:rect l="l" t="t" r="r" b="b"/>
            <a:pathLst>
              <a:path w="2805008" h="6356958">
                <a:moveTo>
                  <a:pt x="0" y="0"/>
                </a:moveTo>
                <a:lnTo>
                  <a:pt x="2805007" y="0"/>
                </a:lnTo>
                <a:lnTo>
                  <a:pt x="280500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150267" y="1965021"/>
            <a:ext cx="2860631" cy="6356958"/>
          </a:xfrm>
          <a:custGeom>
            <a:avLst/>
            <a:gdLst/>
            <a:ahLst/>
            <a:cxnLst/>
            <a:rect l="l" t="t" r="r" b="b"/>
            <a:pathLst>
              <a:path w="2860631" h="6356958">
                <a:moveTo>
                  <a:pt x="0" y="0"/>
                </a:moveTo>
                <a:lnTo>
                  <a:pt x="2860631" y="0"/>
                </a:lnTo>
                <a:lnTo>
                  <a:pt x="2860631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076322"/>
            <a:ext cx="2783997" cy="3270482"/>
          </a:xfrm>
          <a:custGeom>
            <a:avLst/>
            <a:gdLst/>
            <a:ahLst/>
            <a:cxnLst/>
            <a:rect l="l" t="t" r="r" b="b"/>
            <a:pathLst>
              <a:path w="2783997" h="3270482">
                <a:moveTo>
                  <a:pt x="0" y="0"/>
                </a:moveTo>
                <a:lnTo>
                  <a:pt x="2783997" y="0"/>
                </a:lnTo>
                <a:lnTo>
                  <a:pt x="2783997" y="3270482"/>
                </a:lnTo>
                <a:lnTo>
                  <a:pt x="0" y="32704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010898" y="0"/>
            <a:ext cx="2277102" cy="3258822"/>
          </a:xfrm>
          <a:custGeom>
            <a:avLst/>
            <a:gdLst/>
            <a:ahLst/>
            <a:cxnLst/>
            <a:rect l="l" t="t" r="r" b="b"/>
            <a:pathLst>
              <a:path w="2277102" h="3258822">
                <a:moveTo>
                  <a:pt x="0" y="0"/>
                </a:moveTo>
                <a:lnTo>
                  <a:pt x="2277102" y="0"/>
                </a:lnTo>
                <a:lnTo>
                  <a:pt x="2277102" y="3258822"/>
                </a:lnTo>
                <a:lnTo>
                  <a:pt x="0" y="32588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41515" y="1305415"/>
            <a:ext cx="13804970" cy="8528254"/>
          </a:xfrm>
          <a:custGeom>
            <a:avLst/>
            <a:gdLst/>
            <a:ahLst/>
            <a:cxnLst/>
            <a:rect l="l" t="t" r="r" b="b"/>
            <a:pathLst>
              <a:path w="13804970" h="8528254">
                <a:moveTo>
                  <a:pt x="0" y="0"/>
                </a:moveTo>
                <a:lnTo>
                  <a:pt x="13804970" y="0"/>
                </a:lnTo>
                <a:lnTo>
                  <a:pt x="13804970" y="8528254"/>
                </a:lnTo>
                <a:lnTo>
                  <a:pt x="0" y="8528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77431" y="2787634"/>
            <a:ext cx="4144532" cy="7046035"/>
          </a:xfrm>
          <a:custGeom>
            <a:avLst/>
            <a:gdLst/>
            <a:ahLst/>
            <a:cxnLst/>
            <a:rect l="l" t="t" r="r" b="b"/>
            <a:pathLst>
              <a:path w="4144532" h="7046035">
                <a:moveTo>
                  <a:pt x="0" y="0"/>
                </a:moveTo>
                <a:lnTo>
                  <a:pt x="4144533" y="0"/>
                </a:lnTo>
                <a:lnTo>
                  <a:pt x="4144533" y="7046035"/>
                </a:lnTo>
                <a:lnTo>
                  <a:pt x="0" y="70460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45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21195" y="128513"/>
            <a:ext cx="14661349" cy="87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Разплитане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поредните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математически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загадки</a:t>
            </a:r>
            <a:r>
              <a:rPr lang="en-US" sz="48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18998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273849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59958" y="1965021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830447" y="8229600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5383" y="8180620"/>
            <a:ext cx="1626633" cy="2098882"/>
          </a:xfrm>
          <a:custGeom>
            <a:avLst/>
            <a:gdLst/>
            <a:ahLst/>
            <a:cxnLst/>
            <a:rect l="l" t="t" r="r" b="b"/>
            <a:pathLst>
              <a:path w="1626633" h="2098882">
                <a:moveTo>
                  <a:pt x="0" y="0"/>
                </a:moveTo>
                <a:lnTo>
                  <a:pt x="1626634" y="0"/>
                </a:lnTo>
                <a:lnTo>
                  <a:pt x="1626634" y="2098882"/>
                </a:lnTo>
                <a:lnTo>
                  <a:pt x="0" y="20988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78510" y="8176871"/>
            <a:ext cx="1961579" cy="2102631"/>
          </a:xfrm>
          <a:custGeom>
            <a:avLst/>
            <a:gdLst/>
            <a:ahLst/>
            <a:cxnLst/>
            <a:rect l="l" t="t" r="r" b="b"/>
            <a:pathLst>
              <a:path w="1961579" h="2102631">
                <a:moveTo>
                  <a:pt x="0" y="0"/>
                </a:moveTo>
                <a:lnTo>
                  <a:pt x="1961580" y="0"/>
                </a:lnTo>
                <a:lnTo>
                  <a:pt x="1961580" y="2102631"/>
                </a:lnTo>
                <a:lnTo>
                  <a:pt x="0" y="2102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110193" y="525494"/>
            <a:ext cx="7494781" cy="914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60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Триизмерни</a:t>
            </a:r>
            <a:r>
              <a:rPr lang="en-US" sz="6000" dirty="0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6000" dirty="0" err="1">
                <a:solidFill>
                  <a:schemeClr val="tx2">
                    <a:lumMod val="75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фигури</a:t>
            </a:r>
            <a:endParaRPr lang="en-US" sz="6000" dirty="0">
              <a:solidFill>
                <a:schemeClr val="tx2">
                  <a:lumMod val="75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6139" y="2453224"/>
            <a:ext cx="4402194" cy="6356958"/>
          </a:xfrm>
          <a:custGeom>
            <a:avLst/>
            <a:gdLst/>
            <a:ahLst/>
            <a:cxnLst/>
            <a:rect l="l" t="t" r="r" b="b"/>
            <a:pathLst>
              <a:path w="4402194" h="6356958">
                <a:moveTo>
                  <a:pt x="0" y="0"/>
                </a:moveTo>
                <a:lnTo>
                  <a:pt x="4402193" y="0"/>
                </a:lnTo>
                <a:lnTo>
                  <a:pt x="440219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153970" y="2453224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000" y="2453224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137310" y="2453224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896279" y="6428501"/>
            <a:ext cx="1580841" cy="2381681"/>
          </a:xfrm>
          <a:custGeom>
            <a:avLst/>
            <a:gdLst/>
            <a:ahLst/>
            <a:cxnLst/>
            <a:rect l="l" t="t" r="r" b="b"/>
            <a:pathLst>
              <a:path w="1580841" h="2381681">
                <a:moveTo>
                  <a:pt x="0" y="0"/>
                </a:moveTo>
                <a:lnTo>
                  <a:pt x="1580841" y="0"/>
                </a:lnTo>
                <a:lnTo>
                  <a:pt x="1580841" y="2381681"/>
                </a:lnTo>
                <a:lnTo>
                  <a:pt x="0" y="23816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62724" y="0"/>
            <a:ext cx="11949962" cy="9258300"/>
          </a:xfrm>
          <a:custGeom>
            <a:avLst/>
            <a:gdLst/>
            <a:ahLst/>
            <a:cxnLst/>
            <a:rect l="l" t="t" r="r" b="b"/>
            <a:pathLst>
              <a:path w="11949962" h="9258300">
                <a:moveTo>
                  <a:pt x="0" y="0"/>
                </a:moveTo>
                <a:lnTo>
                  <a:pt x="11949962" y="0"/>
                </a:lnTo>
                <a:lnTo>
                  <a:pt x="11949962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079" b="-1699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597716" y="769596"/>
            <a:ext cx="12301083" cy="914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Изследване</a:t>
            </a:r>
            <a:r>
              <a:rPr lang="en-US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свойствата</a:t>
            </a:r>
            <a:r>
              <a:rPr lang="en-US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6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водата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29932" y="2243994"/>
            <a:ext cx="3165275" cy="6356958"/>
          </a:xfrm>
          <a:custGeom>
            <a:avLst/>
            <a:gdLst/>
            <a:ahLst/>
            <a:cxnLst/>
            <a:rect l="l" t="t" r="r" b="b"/>
            <a:pathLst>
              <a:path w="3165275" h="6356958">
                <a:moveTo>
                  <a:pt x="0" y="0"/>
                </a:moveTo>
                <a:lnTo>
                  <a:pt x="3165276" y="0"/>
                </a:lnTo>
                <a:lnTo>
                  <a:pt x="316527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711" r="-550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06879" y="2243994"/>
            <a:ext cx="3235019" cy="6356958"/>
          </a:xfrm>
          <a:custGeom>
            <a:avLst/>
            <a:gdLst/>
            <a:ahLst/>
            <a:cxnLst/>
            <a:rect l="l" t="t" r="r" b="b"/>
            <a:pathLst>
              <a:path w="3235019" h="6356958">
                <a:moveTo>
                  <a:pt x="0" y="0"/>
                </a:moveTo>
                <a:lnTo>
                  <a:pt x="3235018" y="0"/>
                </a:lnTo>
                <a:lnTo>
                  <a:pt x="32350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1" r="-646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8716" y="2243994"/>
            <a:ext cx="3069545" cy="6356958"/>
          </a:xfrm>
          <a:custGeom>
            <a:avLst/>
            <a:gdLst/>
            <a:ahLst/>
            <a:cxnLst/>
            <a:rect l="l" t="t" r="r" b="b"/>
            <a:pathLst>
              <a:path w="3069545" h="6356958">
                <a:moveTo>
                  <a:pt x="0" y="0"/>
                </a:moveTo>
                <a:lnTo>
                  <a:pt x="3069546" y="0"/>
                </a:lnTo>
                <a:lnTo>
                  <a:pt x="306954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360" r="-539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56247" y="2243994"/>
            <a:ext cx="3095532" cy="6356958"/>
          </a:xfrm>
          <a:custGeom>
            <a:avLst/>
            <a:gdLst/>
            <a:ahLst/>
            <a:cxnLst/>
            <a:rect l="l" t="t" r="r" b="b"/>
            <a:pathLst>
              <a:path w="3095532" h="6356958">
                <a:moveTo>
                  <a:pt x="0" y="0"/>
                </a:moveTo>
                <a:lnTo>
                  <a:pt x="3095532" y="0"/>
                </a:lnTo>
                <a:lnTo>
                  <a:pt x="3095532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265" r="-450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770321" y="2243994"/>
            <a:ext cx="3200147" cy="6356958"/>
          </a:xfrm>
          <a:custGeom>
            <a:avLst/>
            <a:gdLst/>
            <a:ahLst/>
            <a:cxnLst/>
            <a:rect l="l" t="t" r="r" b="b"/>
            <a:pathLst>
              <a:path w="3200147" h="6356958">
                <a:moveTo>
                  <a:pt x="0" y="0"/>
                </a:moveTo>
                <a:lnTo>
                  <a:pt x="3200147" y="0"/>
                </a:lnTo>
                <a:lnTo>
                  <a:pt x="320014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58" r="-7627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893912" y="686707"/>
            <a:ext cx="12500176" cy="88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5"/>
              </a:lnSpc>
              <a:spcBef>
                <a:spcPct val="0"/>
              </a:spcBef>
            </a:pPr>
            <a:r>
              <a:rPr lang="en-US" sz="5203" dirty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 </a:t>
            </a:r>
            <a:r>
              <a:rPr lang="en-US" sz="5203" dirty="0" err="1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света</a:t>
            </a:r>
            <a:r>
              <a:rPr lang="en-US" sz="5203" dirty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5203" dirty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5203" dirty="0" err="1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животните</a:t>
            </a:r>
            <a:r>
              <a:rPr lang="en-US" sz="5203" dirty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5203" dirty="0" err="1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растенията</a:t>
            </a:r>
            <a:endParaRPr lang="en-US" sz="5203" dirty="0">
              <a:solidFill>
                <a:schemeClr val="accent3">
                  <a:lumMod val="50000"/>
                </a:schemeClr>
              </a:solidFill>
              <a:latin typeface="Bell MT" panose="02020503060305020303" pitchFamily="18" charset="0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262680" y="320270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59869" y="320270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6" y="0"/>
                </a:lnTo>
                <a:lnTo>
                  <a:pt x="358373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657059" y="320270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36213" y="320270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55952" y="320270"/>
            <a:ext cx="3583735" cy="6356958"/>
          </a:xfrm>
          <a:custGeom>
            <a:avLst/>
            <a:gdLst/>
            <a:ahLst/>
            <a:cxnLst/>
            <a:rect l="l" t="t" r="r" b="b"/>
            <a:pathLst>
              <a:path w="3583735" h="6356958">
                <a:moveTo>
                  <a:pt x="0" y="0"/>
                </a:moveTo>
                <a:lnTo>
                  <a:pt x="3583735" y="0"/>
                </a:lnTo>
                <a:lnTo>
                  <a:pt x="35837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5187" y="4026872"/>
            <a:ext cx="16230600" cy="6005322"/>
          </a:xfrm>
          <a:custGeom>
            <a:avLst/>
            <a:gdLst/>
            <a:ahLst/>
            <a:cxnLst/>
            <a:rect l="l" t="t" r="r" b="b"/>
            <a:pathLst>
              <a:path w="16230600" h="6005322">
                <a:moveTo>
                  <a:pt x="0" y="0"/>
                </a:moveTo>
                <a:lnTo>
                  <a:pt x="16230600" y="0"/>
                </a:lnTo>
                <a:lnTo>
                  <a:pt x="16230600" y="6005322"/>
                </a:lnTo>
                <a:lnTo>
                  <a:pt x="0" y="60053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477389" y="1028700"/>
            <a:ext cx="0" cy="8229600"/>
          </a:xfrm>
          <a:prstGeom prst="line">
            <a:avLst/>
          </a:prstGeom>
          <a:ln w="38100" cap="flat">
            <a:solidFill>
              <a:srgbClr val="4E03B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9144000" y="1028700"/>
            <a:ext cx="7605280" cy="1705247"/>
            <a:chOff x="0" y="0"/>
            <a:chExt cx="2003037" cy="4491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03037" cy="449119"/>
            </a:xfrm>
            <a:custGeom>
              <a:avLst/>
              <a:gdLst/>
              <a:ahLst/>
              <a:cxnLst/>
              <a:rect l="l" t="t" r="r" b="b"/>
              <a:pathLst>
                <a:path w="2003037" h="449119">
                  <a:moveTo>
                    <a:pt x="15269" y="0"/>
                  </a:moveTo>
                  <a:lnTo>
                    <a:pt x="1987767" y="0"/>
                  </a:lnTo>
                  <a:cubicBezTo>
                    <a:pt x="1996200" y="0"/>
                    <a:pt x="2003037" y="6836"/>
                    <a:pt x="2003037" y="15269"/>
                  </a:cubicBezTo>
                  <a:lnTo>
                    <a:pt x="2003037" y="433849"/>
                  </a:lnTo>
                  <a:cubicBezTo>
                    <a:pt x="2003037" y="442282"/>
                    <a:pt x="1996200" y="449119"/>
                    <a:pt x="1987767" y="449119"/>
                  </a:cubicBezTo>
                  <a:lnTo>
                    <a:pt x="15269" y="449119"/>
                  </a:lnTo>
                  <a:cubicBezTo>
                    <a:pt x="6836" y="449119"/>
                    <a:pt x="0" y="442282"/>
                    <a:pt x="0" y="433849"/>
                  </a:cubicBezTo>
                  <a:lnTo>
                    <a:pt x="0" y="15269"/>
                  </a:lnTo>
                  <a:cubicBezTo>
                    <a:pt x="0" y="6836"/>
                    <a:pt x="6836" y="0"/>
                    <a:pt x="15269" y="0"/>
                  </a:cubicBezTo>
                  <a:close/>
                </a:path>
              </a:pathLst>
            </a:custGeom>
            <a:solidFill>
              <a:srgbClr val="F8F4FE"/>
            </a:solidFill>
            <a:ln w="28575" cap="sq">
              <a:solidFill>
                <a:srgbClr val="4E03B2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03037" cy="487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3111917"/>
            <a:ext cx="7605274" cy="2277162"/>
            <a:chOff x="0" y="0"/>
            <a:chExt cx="2003037" cy="4491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3037" cy="449119"/>
            </a:xfrm>
            <a:custGeom>
              <a:avLst/>
              <a:gdLst/>
              <a:ahLst/>
              <a:cxnLst/>
              <a:rect l="l" t="t" r="r" b="b"/>
              <a:pathLst>
                <a:path w="2003037" h="449119">
                  <a:moveTo>
                    <a:pt x="15269" y="0"/>
                  </a:moveTo>
                  <a:lnTo>
                    <a:pt x="1987767" y="0"/>
                  </a:lnTo>
                  <a:cubicBezTo>
                    <a:pt x="1996200" y="0"/>
                    <a:pt x="2003037" y="6836"/>
                    <a:pt x="2003037" y="15269"/>
                  </a:cubicBezTo>
                  <a:lnTo>
                    <a:pt x="2003037" y="433849"/>
                  </a:lnTo>
                  <a:cubicBezTo>
                    <a:pt x="2003037" y="442282"/>
                    <a:pt x="1996200" y="449119"/>
                    <a:pt x="1987767" y="449119"/>
                  </a:cubicBezTo>
                  <a:lnTo>
                    <a:pt x="15269" y="449119"/>
                  </a:lnTo>
                  <a:cubicBezTo>
                    <a:pt x="6836" y="449119"/>
                    <a:pt x="0" y="442282"/>
                    <a:pt x="0" y="433849"/>
                  </a:cubicBezTo>
                  <a:lnTo>
                    <a:pt x="0" y="15269"/>
                  </a:lnTo>
                  <a:cubicBezTo>
                    <a:pt x="0" y="6836"/>
                    <a:pt x="6836" y="0"/>
                    <a:pt x="15269" y="0"/>
                  </a:cubicBezTo>
                  <a:close/>
                </a:path>
              </a:pathLst>
            </a:custGeom>
            <a:solidFill>
              <a:srgbClr val="F8F4FE"/>
            </a:solidFill>
            <a:ln w="28575" cap="sq">
              <a:solidFill>
                <a:srgbClr val="4E03B2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03037" cy="487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5562543"/>
            <a:ext cx="7605280" cy="1705247"/>
            <a:chOff x="0" y="0"/>
            <a:chExt cx="2003037" cy="4491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03037" cy="449119"/>
            </a:xfrm>
            <a:custGeom>
              <a:avLst/>
              <a:gdLst/>
              <a:ahLst/>
              <a:cxnLst/>
              <a:rect l="l" t="t" r="r" b="b"/>
              <a:pathLst>
                <a:path w="2003037" h="449119">
                  <a:moveTo>
                    <a:pt x="15269" y="0"/>
                  </a:moveTo>
                  <a:lnTo>
                    <a:pt x="1987767" y="0"/>
                  </a:lnTo>
                  <a:cubicBezTo>
                    <a:pt x="1996200" y="0"/>
                    <a:pt x="2003037" y="6836"/>
                    <a:pt x="2003037" y="15269"/>
                  </a:cubicBezTo>
                  <a:lnTo>
                    <a:pt x="2003037" y="433849"/>
                  </a:lnTo>
                  <a:cubicBezTo>
                    <a:pt x="2003037" y="442282"/>
                    <a:pt x="1996200" y="449119"/>
                    <a:pt x="1987767" y="449119"/>
                  </a:cubicBezTo>
                  <a:lnTo>
                    <a:pt x="15269" y="449119"/>
                  </a:lnTo>
                  <a:cubicBezTo>
                    <a:pt x="6836" y="449119"/>
                    <a:pt x="0" y="442282"/>
                    <a:pt x="0" y="433849"/>
                  </a:cubicBezTo>
                  <a:lnTo>
                    <a:pt x="0" y="15269"/>
                  </a:lnTo>
                  <a:cubicBezTo>
                    <a:pt x="0" y="6836"/>
                    <a:pt x="6836" y="0"/>
                    <a:pt x="15269" y="0"/>
                  </a:cubicBezTo>
                  <a:close/>
                </a:path>
              </a:pathLst>
            </a:custGeom>
            <a:solidFill>
              <a:srgbClr val="F8F4FE"/>
            </a:solidFill>
            <a:ln w="28575" cap="sq">
              <a:solidFill>
                <a:srgbClr val="4E03B2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003037" cy="487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778502" y="3111917"/>
            <a:ext cx="2593987" cy="2977317"/>
          </a:xfrm>
          <a:custGeom>
            <a:avLst/>
            <a:gdLst/>
            <a:ahLst/>
            <a:cxnLst/>
            <a:rect l="l" t="t" r="r" b="b"/>
            <a:pathLst>
              <a:path w="2593987" h="2977317">
                <a:moveTo>
                  <a:pt x="0" y="0"/>
                </a:moveTo>
                <a:lnTo>
                  <a:pt x="2593987" y="0"/>
                </a:lnTo>
                <a:lnTo>
                  <a:pt x="2593987" y="2977316"/>
                </a:lnTo>
                <a:lnTo>
                  <a:pt x="0" y="2977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1289165" y="5433878"/>
            <a:ext cx="2593987" cy="2977317"/>
          </a:xfrm>
          <a:custGeom>
            <a:avLst/>
            <a:gdLst/>
            <a:ahLst/>
            <a:cxnLst/>
            <a:rect l="l" t="t" r="r" b="b"/>
            <a:pathLst>
              <a:path w="2593987" h="2977317">
                <a:moveTo>
                  <a:pt x="2593987" y="2977317"/>
                </a:moveTo>
                <a:lnTo>
                  <a:pt x="0" y="2977317"/>
                </a:lnTo>
                <a:lnTo>
                  <a:pt x="0" y="0"/>
                </a:lnTo>
                <a:lnTo>
                  <a:pt x="2593987" y="0"/>
                </a:lnTo>
                <a:lnTo>
                  <a:pt x="2593987" y="29773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78035" y="3359837"/>
            <a:ext cx="1509353" cy="1537114"/>
          </a:xfrm>
          <a:custGeom>
            <a:avLst/>
            <a:gdLst/>
            <a:ahLst/>
            <a:cxnLst/>
            <a:rect l="l" t="t" r="r" b="b"/>
            <a:pathLst>
              <a:path w="1509353" h="1537114">
                <a:moveTo>
                  <a:pt x="0" y="0"/>
                </a:moveTo>
                <a:lnTo>
                  <a:pt x="1509353" y="0"/>
                </a:lnTo>
                <a:lnTo>
                  <a:pt x="1509353" y="1537114"/>
                </a:lnTo>
                <a:lnTo>
                  <a:pt x="0" y="15371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695" r="-7186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137817" y="3782366"/>
            <a:ext cx="5007385" cy="5109576"/>
          </a:xfrm>
          <a:custGeom>
            <a:avLst/>
            <a:gdLst/>
            <a:ahLst/>
            <a:cxnLst/>
            <a:rect l="l" t="t" r="r" b="b"/>
            <a:pathLst>
              <a:path w="5007385" h="5109576">
                <a:moveTo>
                  <a:pt x="0" y="0"/>
                </a:moveTo>
                <a:lnTo>
                  <a:pt x="5007385" y="0"/>
                </a:lnTo>
                <a:lnTo>
                  <a:pt x="5007385" y="5109576"/>
                </a:lnTo>
                <a:lnTo>
                  <a:pt x="0" y="5109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9144000" y="7484783"/>
            <a:ext cx="7549828" cy="1407160"/>
            <a:chOff x="0" y="0"/>
            <a:chExt cx="2003037" cy="4491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03037" cy="449119"/>
            </a:xfrm>
            <a:custGeom>
              <a:avLst/>
              <a:gdLst/>
              <a:ahLst/>
              <a:cxnLst/>
              <a:rect l="l" t="t" r="r" b="b"/>
              <a:pathLst>
                <a:path w="2003037" h="449119">
                  <a:moveTo>
                    <a:pt x="15269" y="0"/>
                  </a:moveTo>
                  <a:lnTo>
                    <a:pt x="1987767" y="0"/>
                  </a:lnTo>
                  <a:cubicBezTo>
                    <a:pt x="1996200" y="0"/>
                    <a:pt x="2003037" y="6836"/>
                    <a:pt x="2003037" y="15269"/>
                  </a:cubicBezTo>
                  <a:lnTo>
                    <a:pt x="2003037" y="433849"/>
                  </a:lnTo>
                  <a:cubicBezTo>
                    <a:pt x="2003037" y="442282"/>
                    <a:pt x="1996200" y="449119"/>
                    <a:pt x="1987767" y="449119"/>
                  </a:cubicBezTo>
                  <a:lnTo>
                    <a:pt x="15269" y="449119"/>
                  </a:lnTo>
                  <a:cubicBezTo>
                    <a:pt x="6836" y="449119"/>
                    <a:pt x="0" y="442282"/>
                    <a:pt x="0" y="433849"/>
                  </a:cubicBezTo>
                  <a:lnTo>
                    <a:pt x="0" y="15269"/>
                  </a:lnTo>
                  <a:cubicBezTo>
                    <a:pt x="0" y="6836"/>
                    <a:pt x="6836" y="0"/>
                    <a:pt x="15269" y="0"/>
                  </a:cubicBezTo>
                  <a:close/>
                </a:path>
              </a:pathLst>
            </a:custGeom>
            <a:solidFill>
              <a:srgbClr val="F8F4FE"/>
            </a:solidFill>
            <a:ln w="28575" cap="sq">
              <a:solidFill>
                <a:srgbClr val="4E03B2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003037" cy="487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578035" y="1337633"/>
            <a:ext cx="4957564" cy="148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4"/>
              </a:lnSpc>
              <a:spcBef>
                <a:spcPct val="0"/>
              </a:spcBef>
            </a:pPr>
            <a:r>
              <a:rPr lang="en-US" sz="87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Amoresa Aged"/>
                <a:cs typeface="Amoresa Aged"/>
                <a:sym typeface="Amoresa Aged"/>
              </a:rPr>
              <a:t>ИЗВОДИ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15864" y="1026533"/>
            <a:ext cx="7433416" cy="170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  <a:spcBef>
                <a:spcPct val="0"/>
              </a:spcBef>
            </a:pP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Проява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нестандартно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мислене,при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решаване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текущи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проблеми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реализиране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практически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задачи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29932" y="3155468"/>
            <a:ext cx="7433416" cy="227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  <a:spcBef>
                <a:spcPct val="0"/>
              </a:spcBef>
            </a:pP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Учителите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удовлетворени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възможността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експериментират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да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въвеждат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нови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идеи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процес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на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обучение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60412" y="5528804"/>
            <a:ext cx="7433416" cy="1710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5"/>
              </a:lnSpc>
              <a:spcBef>
                <a:spcPct val="0"/>
              </a:spcBef>
            </a:pP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Учениците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се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забавляват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учат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едновременно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усвоявайки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знания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и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умения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,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приложими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в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живота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29932" y="7479846"/>
            <a:ext cx="7463896" cy="1133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5"/>
              </a:lnSpc>
              <a:spcBef>
                <a:spcPct val="0"/>
              </a:spcBef>
            </a:pP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Отлично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взаимодействие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с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родителската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 </a:t>
            </a:r>
            <a:r>
              <a:rPr lang="en-US" sz="3203" dirty="0" err="1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общност</a:t>
            </a:r>
            <a:r>
              <a:rPr lang="en-US" sz="3203" dirty="0">
                <a:solidFill>
                  <a:schemeClr val="accent4">
                    <a:lumMod val="50000"/>
                  </a:schemeClr>
                </a:solidFill>
                <a:latin typeface="Bell MT" panose="02020503060305020303" pitchFamily="18" charset="0"/>
                <a:ea typeface="Pacifico"/>
                <a:cs typeface="Pacifico"/>
                <a:sym typeface="Pacifico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571</Words>
  <Application>Microsoft Office PowerPoint</Application>
  <PresentationFormat>По избор</PresentationFormat>
  <Paragraphs>86</Paragraphs>
  <Slides>24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1" baseType="lpstr">
      <vt:lpstr>Pacifico</vt:lpstr>
      <vt:lpstr>Arial</vt:lpstr>
      <vt:lpstr>Calibri</vt:lpstr>
      <vt:lpstr>Amoresa Aged</vt:lpstr>
      <vt:lpstr>Bell MT</vt:lpstr>
      <vt:lpstr>Comic Sans MS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научна лаборатория</dc:title>
  <dc:creator>Tsinova</dc:creator>
  <cp:lastModifiedBy>Пламена С. Цинова</cp:lastModifiedBy>
  <cp:revision>16</cp:revision>
  <dcterms:created xsi:type="dcterms:W3CDTF">2006-08-16T00:00:00Z</dcterms:created>
  <dcterms:modified xsi:type="dcterms:W3CDTF">2026-09-24T13:39:47Z</dcterms:modified>
  <dc:identifier>DAHGEl5IS9Q</dc:identifier>
</cp:coreProperties>
</file>